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677" r:id="rId2"/>
  </p:sldMasterIdLst>
  <p:notesMasterIdLst>
    <p:notesMasterId r:id="rId33"/>
  </p:notesMasterIdLst>
  <p:handoutMasterIdLst>
    <p:handoutMasterId r:id="rId34"/>
  </p:handoutMasterIdLst>
  <p:sldIdLst>
    <p:sldId id="356" r:id="rId3"/>
    <p:sldId id="282" r:id="rId4"/>
    <p:sldId id="325" r:id="rId5"/>
    <p:sldId id="323" r:id="rId6"/>
    <p:sldId id="324" r:id="rId7"/>
    <p:sldId id="326" r:id="rId8"/>
    <p:sldId id="327" r:id="rId9"/>
    <p:sldId id="330" r:id="rId10"/>
    <p:sldId id="351" r:id="rId11"/>
    <p:sldId id="332" r:id="rId12"/>
    <p:sldId id="352" r:id="rId13"/>
    <p:sldId id="353" r:id="rId14"/>
    <p:sldId id="354" r:id="rId15"/>
    <p:sldId id="334" r:id="rId16"/>
    <p:sldId id="305" r:id="rId17"/>
    <p:sldId id="349" r:id="rId18"/>
    <p:sldId id="350" r:id="rId19"/>
    <p:sldId id="355" r:id="rId20"/>
    <p:sldId id="337" r:id="rId21"/>
    <p:sldId id="338" r:id="rId22"/>
    <p:sldId id="339" r:id="rId23"/>
    <p:sldId id="340" r:id="rId24"/>
    <p:sldId id="341" r:id="rId25"/>
    <p:sldId id="342" r:id="rId26"/>
    <p:sldId id="343" r:id="rId27"/>
    <p:sldId id="345" r:id="rId28"/>
    <p:sldId id="346" r:id="rId29"/>
    <p:sldId id="347" r:id="rId30"/>
    <p:sldId id="348" r:id="rId31"/>
    <p:sldId id="294" r:id="rId3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CC"/>
    <a:srgbClr val="FF66CC"/>
    <a:srgbClr val="FF5050"/>
    <a:srgbClr val="00FFFF"/>
    <a:srgbClr val="FF6600"/>
    <a:srgbClr val="FF3399"/>
    <a:srgbClr val="33CC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67467" autoAdjust="0"/>
  </p:normalViewPr>
  <p:slideViewPr>
    <p:cSldViewPr>
      <p:cViewPr>
        <p:scale>
          <a:sx n="48" d="100"/>
          <a:sy n="48" d="100"/>
        </p:scale>
        <p:origin x="-264"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15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3660379" y="0"/>
            <a:ext cx="3350022" cy="465743"/>
          </a:xfrm>
          <a:prstGeom prst="rect">
            <a:avLst/>
          </a:prstGeom>
          <a:noFill/>
          <a:ln w="9525">
            <a:noFill/>
            <a:miter lim="800000"/>
            <a:headEnd/>
            <a:tailEnd/>
          </a:ln>
          <a:effectLst/>
        </p:spPr>
        <p:txBody>
          <a:bodyPr vert="horz" wrap="square" lIns="91480" tIns="45741" rIns="91480" bIns="45741" numCol="1" anchor="t" anchorCtr="0" compatLnSpc="1">
            <a:prstTxWarp prst="textNoShape">
              <a:avLst/>
            </a:prstTxWarp>
          </a:bodyPr>
          <a:lstStyle>
            <a:lvl1pPr algn="ctr" defTabSz="914454" eaLnBrk="1" hangingPunct="1">
              <a:defRPr sz="1100" b="0"/>
            </a:lvl1pPr>
          </a:lstStyle>
          <a:p>
            <a:pPr>
              <a:defRPr/>
            </a:pPr>
            <a:r>
              <a:rPr lang="en-US"/>
              <a:t>Partners in Caring </a:t>
            </a:r>
            <a:r>
              <a:rPr lang="en-US" smtClean="0"/>
              <a:t>– May 2, 2013</a:t>
            </a:r>
            <a:endParaRPr lang="en-US"/>
          </a:p>
        </p:txBody>
      </p:sp>
      <p:sp>
        <p:nvSpPr>
          <p:cNvPr id="57348" name="Rectangle 4"/>
          <p:cNvSpPr>
            <a:spLocks noGrp="1" noChangeArrowheads="1"/>
          </p:cNvSpPr>
          <p:nvPr>
            <p:ph type="ftr" sz="quarter" idx="2"/>
          </p:nvPr>
        </p:nvSpPr>
        <p:spPr bwMode="auto">
          <a:xfrm>
            <a:off x="0" y="8829121"/>
            <a:ext cx="3038145" cy="465743"/>
          </a:xfrm>
          <a:prstGeom prst="rect">
            <a:avLst/>
          </a:prstGeom>
          <a:noFill/>
          <a:ln w="9525">
            <a:noFill/>
            <a:miter lim="800000"/>
            <a:headEnd/>
            <a:tailEnd/>
          </a:ln>
          <a:effectLst/>
        </p:spPr>
        <p:txBody>
          <a:bodyPr vert="horz" wrap="square" lIns="91480" tIns="45741" rIns="91480" bIns="45741" numCol="1" anchor="b" anchorCtr="0" compatLnSpc="1">
            <a:prstTxWarp prst="textNoShape">
              <a:avLst/>
            </a:prstTxWarp>
          </a:bodyPr>
          <a:lstStyle>
            <a:lvl1pPr defTabSz="914454" eaLnBrk="1" hangingPunct="1">
              <a:defRPr sz="1200"/>
            </a:lvl1pPr>
          </a:lstStyle>
          <a:p>
            <a:pPr>
              <a:defRPr/>
            </a:pPr>
            <a:endParaRPr lang="en-US"/>
          </a:p>
        </p:txBody>
      </p:sp>
      <p:sp>
        <p:nvSpPr>
          <p:cNvPr id="57349" name="Rectangle 5"/>
          <p:cNvSpPr>
            <a:spLocks noGrp="1" noChangeArrowheads="1"/>
          </p:cNvSpPr>
          <p:nvPr>
            <p:ph type="sldNum" sz="quarter" idx="3"/>
          </p:nvPr>
        </p:nvSpPr>
        <p:spPr bwMode="auto">
          <a:xfrm>
            <a:off x="3970734" y="8829121"/>
            <a:ext cx="3038145" cy="465743"/>
          </a:xfrm>
          <a:prstGeom prst="rect">
            <a:avLst/>
          </a:prstGeom>
          <a:noFill/>
          <a:ln w="9525">
            <a:noFill/>
            <a:miter lim="800000"/>
            <a:headEnd/>
            <a:tailEnd/>
          </a:ln>
          <a:effectLst/>
        </p:spPr>
        <p:txBody>
          <a:bodyPr vert="horz" wrap="square" lIns="91480" tIns="45741" rIns="91480" bIns="45741" numCol="1" anchor="b" anchorCtr="0" compatLnSpc="1">
            <a:prstTxWarp prst="textNoShape">
              <a:avLst/>
            </a:prstTxWarp>
          </a:bodyPr>
          <a:lstStyle>
            <a:lvl1pPr algn="r" defTabSz="914454" eaLnBrk="1" hangingPunct="1">
              <a:defRPr sz="1200"/>
            </a:lvl1pPr>
          </a:lstStyle>
          <a:p>
            <a:pPr>
              <a:defRPr/>
            </a:pPr>
            <a:fld id="{14265451-5C47-4918-9EA8-A13BDCCC83B4}" type="slidenum">
              <a:rPr lang="en-US"/>
              <a:pPr>
                <a:defRPr/>
              </a:pPr>
              <a:t>‹#›</a:t>
            </a:fld>
            <a:endParaRPr lang="en-US"/>
          </a:p>
        </p:txBody>
      </p:sp>
    </p:spTree>
    <p:extLst>
      <p:ext uri="{BB962C8B-B14F-4D97-AF65-F5344CB8AC3E}">
        <p14:creationId xmlns:p14="http://schemas.microsoft.com/office/powerpoint/2010/main" val="3271967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7010400" cy="465743"/>
          </a:xfrm>
          <a:prstGeom prst="rect">
            <a:avLst/>
          </a:prstGeom>
          <a:noFill/>
          <a:ln w="9525">
            <a:noFill/>
            <a:miter lim="800000"/>
            <a:headEnd/>
            <a:tailEnd/>
          </a:ln>
          <a:effectLst/>
        </p:spPr>
        <p:txBody>
          <a:bodyPr vert="horz" wrap="square" lIns="93146" tIns="46572" rIns="93146" bIns="46572" numCol="1" anchor="t" anchorCtr="0" compatLnSpc="1">
            <a:prstTxWarp prst="textNoShape">
              <a:avLst/>
            </a:prstTxWarp>
          </a:bodyPr>
          <a:lstStyle>
            <a:lvl1pPr algn="ctr" defTabSz="930697" eaLnBrk="1" hangingPunct="1">
              <a:defRPr sz="1200"/>
            </a:lvl1pPr>
          </a:lstStyle>
          <a:p>
            <a:pPr>
              <a:defRPr/>
            </a:pPr>
            <a:r>
              <a:rPr lang="en-US"/>
              <a:t>Partners in Caring - April, 2012</a:t>
            </a:r>
          </a:p>
        </p:txBody>
      </p:sp>
      <p:sp>
        <p:nvSpPr>
          <p:cNvPr id="33795"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345" y="4416098"/>
            <a:ext cx="5607711" cy="4183995"/>
          </a:xfrm>
          <a:prstGeom prst="rect">
            <a:avLst/>
          </a:prstGeom>
          <a:noFill/>
          <a:ln w="9525">
            <a:noFill/>
            <a:miter lim="800000"/>
            <a:headEnd/>
            <a:tailEnd/>
          </a:ln>
          <a:effectLst/>
        </p:spPr>
        <p:txBody>
          <a:bodyPr vert="horz" wrap="square" lIns="93146" tIns="46572" rIns="93146" bIns="4657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3" name="Rectangle 7"/>
          <p:cNvSpPr>
            <a:spLocks noGrp="1" noChangeArrowheads="1"/>
          </p:cNvSpPr>
          <p:nvPr>
            <p:ph type="sldNum" sz="quarter" idx="5"/>
          </p:nvPr>
        </p:nvSpPr>
        <p:spPr bwMode="auto">
          <a:xfrm>
            <a:off x="3970734" y="8829120"/>
            <a:ext cx="2356578" cy="241326"/>
          </a:xfrm>
          <a:prstGeom prst="rect">
            <a:avLst/>
          </a:prstGeom>
          <a:noFill/>
          <a:ln w="9525">
            <a:noFill/>
            <a:miter lim="800000"/>
            <a:headEnd/>
            <a:tailEnd/>
          </a:ln>
          <a:effectLst/>
        </p:spPr>
        <p:txBody>
          <a:bodyPr vert="horz" wrap="square" lIns="93146" tIns="46572" rIns="93146" bIns="46572" numCol="1" anchor="b" anchorCtr="0" compatLnSpc="1">
            <a:prstTxWarp prst="textNoShape">
              <a:avLst/>
            </a:prstTxWarp>
          </a:bodyPr>
          <a:lstStyle>
            <a:lvl1pPr algn="r" defTabSz="930697" eaLnBrk="1" hangingPunct="1">
              <a:defRPr sz="1200"/>
            </a:lvl1pPr>
          </a:lstStyle>
          <a:p>
            <a:pPr>
              <a:defRPr/>
            </a:pPr>
            <a:fld id="{92703498-F0B7-4F9F-9EC7-D2016846C641}" type="slidenum">
              <a:rPr lang="en-US"/>
              <a:pPr>
                <a:defRPr/>
              </a:pPr>
              <a:t>‹#›</a:t>
            </a:fld>
            <a:endParaRPr lang="en-US"/>
          </a:p>
        </p:txBody>
      </p:sp>
      <p:sp>
        <p:nvSpPr>
          <p:cNvPr id="4104" name="Rectangle 8"/>
          <p:cNvSpPr>
            <a:spLocks noGrp="1" noChangeArrowheads="1"/>
          </p:cNvSpPr>
          <p:nvPr>
            <p:ph type="ftr" sz="quarter" idx="4"/>
          </p:nvPr>
        </p:nvSpPr>
        <p:spPr bwMode="auto">
          <a:xfrm>
            <a:off x="149093" y="8689245"/>
            <a:ext cx="3038145" cy="465742"/>
          </a:xfrm>
          <a:prstGeom prst="rect">
            <a:avLst/>
          </a:prstGeom>
          <a:noFill/>
          <a:ln w="9525">
            <a:noFill/>
            <a:miter lim="800000"/>
            <a:headEnd/>
            <a:tailEnd/>
          </a:ln>
          <a:effectLst/>
        </p:spPr>
        <p:txBody>
          <a:bodyPr vert="horz" wrap="square" lIns="91489" tIns="45746" rIns="91489" bIns="45746" numCol="1" anchor="b" anchorCtr="0" compatLnSpc="1">
            <a:prstTxWarp prst="textNoShape">
              <a:avLst/>
            </a:prstTxWarp>
          </a:bodyPr>
          <a:lstStyle>
            <a:lvl1pPr defTabSz="914454" eaLnBrk="1" hangingPunct="1">
              <a:defRPr sz="1200"/>
            </a:lvl1pPr>
          </a:lstStyle>
          <a:p>
            <a:pPr>
              <a:defRPr/>
            </a:pPr>
            <a:endParaRPr lang="en-US"/>
          </a:p>
        </p:txBody>
      </p:sp>
    </p:spTree>
    <p:extLst>
      <p:ext uri="{BB962C8B-B14F-4D97-AF65-F5344CB8AC3E}">
        <p14:creationId xmlns:p14="http://schemas.microsoft.com/office/powerpoint/2010/main" val="84787238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p>
          <a:p>
            <a:pPr eaLnBrk="1" hangingPunct="1"/>
            <a:r>
              <a:rPr lang="en-US" sz="1200" dirty="0" smtClean="0">
                <a:latin typeface="Times New Roman" pitchFamily="18" charset="0"/>
              </a:rPr>
              <a:t>Introduce yourself</a:t>
            </a:r>
          </a:p>
          <a:p>
            <a:pPr eaLnBrk="1" hangingPunct="1"/>
            <a:r>
              <a:rPr lang="en-US" sz="1200" dirty="0" smtClean="0">
                <a:latin typeface="Times New Roman" pitchFamily="18" charset="0"/>
              </a:rPr>
              <a:t>Give a bit of background about yourself</a:t>
            </a:r>
            <a:r>
              <a:rPr lang="en-US" sz="1200" baseline="0" dirty="0" smtClean="0">
                <a:latin typeface="Times New Roman" pitchFamily="18" charset="0"/>
              </a:rPr>
              <a:t> and how you came to be involved in advance care planning</a:t>
            </a:r>
            <a:r>
              <a:rPr lang="en-US" sz="1200" dirty="0" smtClean="0">
                <a:latin typeface="Times New Roman" pitchFamily="18" charset="0"/>
              </a:rPr>
              <a:t>. </a:t>
            </a:r>
          </a:p>
          <a:p>
            <a:endParaRPr lang="en-US" dirty="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1</a:t>
            </a:fld>
            <a:endParaRPr lang="en-US"/>
          </a:p>
        </p:txBody>
      </p:sp>
    </p:spTree>
    <p:extLst>
      <p:ext uri="{BB962C8B-B14F-4D97-AF65-F5344CB8AC3E}">
        <p14:creationId xmlns:p14="http://schemas.microsoft.com/office/powerpoint/2010/main" val="154119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faith community can actively support a member in making healthcare decisions. Since many of these decisions are based on our personal faith and values, having conversations and making decisions in the context of our faith community helps people feel less isolated. </a:t>
            </a:r>
          </a:p>
          <a:p>
            <a:endParaRPr lang="en-US" dirty="0" smtClean="0"/>
          </a:p>
          <a:p>
            <a:r>
              <a:rPr lang="en-US" dirty="0" smtClean="0"/>
              <a:t>Discussion:</a:t>
            </a:r>
          </a:p>
          <a:p>
            <a:pPr marL="171450" indent="-171450">
              <a:buFont typeface="Arial" panose="020B0604020202020204" pitchFamily="34" charset="0"/>
              <a:buChar char="•"/>
            </a:pPr>
            <a:r>
              <a:rPr lang="en-US" dirty="0" smtClean="0"/>
              <a:t>Are there ways</a:t>
            </a:r>
            <a:r>
              <a:rPr lang="en-US" baseline="0" dirty="0" smtClean="0"/>
              <a:t> that your faith community can provide a safe space to for people begin to have the conversation?</a:t>
            </a:r>
          </a:p>
          <a:p>
            <a:pPr marL="171450" indent="-171450">
              <a:buFont typeface="Arial" panose="020B0604020202020204" pitchFamily="34" charset="0"/>
              <a:buChar char="•"/>
            </a:pPr>
            <a:r>
              <a:rPr lang="en-US" baseline="0" dirty="0" smtClean="0"/>
              <a:t>Is there anyone in your congregation who visits the seriously ill and might engage them in a conversation about their healthcare wishes? </a:t>
            </a:r>
            <a:r>
              <a:rPr lang="en-US" dirty="0" smtClean="0"/>
              <a:t> </a:t>
            </a:r>
          </a:p>
          <a:p>
            <a:r>
              <a:rPr lang="en-US" dirty="0" smtClean="0"/>
              <a:t> </a:t>
            </a:r>
          </a:p>
          <a:p>
            <a:r>
              <a:rPr lang="en-US" dirty="0" smtClean="0"/>
              <a:t>   </a:t>
            </a:r>
            <a:endParaRPr lang="en-US" dirty="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10</a:t>
            </a:fld>
            <a:endParaRPr lang="en-US"/>
          </a:p>
        </p:txBody>
      </p:sp>
    </p:spTree>
    <p:extLst>
      <p:ext uri="{BB962C8B-B14F-4D97-AF65-F5344CB8AC3E}">
        <p14:creationId xmlns:p14="http://schemas.microsoft.com/office/powerpoint/2010/main" val="1309735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original Advance Health Care Directive and POLST forms went home with Anna when she was discharged. She kept them in a plastic sleeve on her refrigerator door where paramedics could easily find them. She also gave copies to Carissa, her closest friend, her son Luis and her doctor. </a:t>
            </a:r>
          </a:p>
          <a:p>
            <a:endParaRPr lang="en-US" dirty="0" smtClean="0"/>
          </a:p>
          <a:p>
            <a:r>
              <a:rPr lang="en-US" dirty="0" smtClean="0"/>
              <a:t>Designating a legal spokesperson</a:t>
            </a:r>
            <a:r>
              <a:rPr lang="en-US" baseline="0" dirty="0" smtClean="0"/>
              <a:t> in her Advance Directive </a:t>
            </a:r>
            <a:r>
              <a:rPr lang="en-US" dirty="0" smtClean="0"/>
              <a:t>and clarifying her wishes with POLST will help assure that Anna receives the type of care that reflects her wishes and values.</a:t>
            </a:r>
          </a:p>
          <a:p>
            <a:endParaRPr lang="en-US" dirty="0" smtClean="0"/>
          </a:p>
          <a:p>
            <a:r>
              <a:rPr lang="en-US" dirty="0" smtClean="0"/>
              <a:t>The remaining slides provide information about the Advance Directives</a:t>
            </a:r>
            <a:r>
              <a:rPr lang="en-US" baseline="0" dirty="0" smtClean="0"/>
              <a:t> </a:t>
            </a:r>
            <a:r>
              <a:rPr lang="en-US" dirty="0" smtClean="0"/>
              <a:t>and POLST, along with ideas for tools to help foster rich conversations among and between families and  healthcare providers.  </a:t>
            </a:r>
          </a:p>
          <a:p>
            <a:r>
              <a:rPr lang="en-US" dirty="0" smtClean="0"/>
              <a:t>  </a:t>
            </a:r>
          </a:p>
          <a:p>
            <a:endParaRPr lang="en-US" dirty="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11</a:t>
            </a:fld>
            <a:endParaRPr lang="en-US"/>
          </a:p>
        </p:txBody>
      </p:sp>
    </p:spTree>
    <p:extLst>
      <p:ext uri="{BB962C8B-B14F-4D97-AF65-F5344CB8AC3E}">
        <p14:creationId xmlns:p14="http://schemas.microsoft.com/office/powerpoint/2010/main" val="686985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latin typeface="Times New Roman" pitchFamily="18" charset="0"/>
              </a:rPr>
              <a:t>Planning is important.  But</a:t>
            </a:r>
            <a:r>
              <a:rPr lang="en-US" sz="1200" baseline="0" dirty="0" smtClean="0">
                <a:latin typeface="Times New Roman" pitchFamily="18" charset="0"/>
              </a:rPr>
              <a:t> </a:t>
            </a:r>
            <a:r>
              <a:rPr lang="en-US" sz="1200" dirty="0" smtClean="0">
                <a:latin typeface="Times New Roman" pitchFamily="18" charset="0"/>
              </a:rPr>
              <a:t>whether you make plans or not, in most cases decisions about what care you receive will still need to be made.</a:t>
            </a:r>
          </a:p>
          <a:p>
            <a:pPr eaLnBrk="1" hangingPunct="1">
              <a:buFontTx/>
              <a:buNone/>
            </a:pPr>
            <a:endParaRPr lang="en-US" sz="1200" dirty="0" smtClean="0">
              <a:latin typeface="Times New Roman" pitchFamily="18" charset="0"/>
            </a:endParaRPr>
          </a:p>
          <a:p>
            <a:pPr eaLnBrk="1" hangingPunct="1"/>
            <a:r>
              <a:rPr lang="en-US" sz="1200" dirty="0" smtClean="0">
                <a:latin typeface="Times New Roman" pitchFamily="18" charset="0"/>
              </a:rPr>
              <a:t>Research has shown that:</a:t>
            </a:r>
          </a:p>
          <a:p>
            <a:pPr marL="285750" indent="-285750" eaLnBrk="1" hangingPunct="1">
              <a:buFont typeface="Arial" panose="020B0604020202020204" pitchFamily="34" charset="0"/>
              <a:buChar char="•"/>
            </a:pPr>
            <a:r>
              <a:rPr lang="en-US" sz="1200" dirty="0" smtClean="0">
                <a:latin typeface="Times New Roman" pitchFamily="18" charset="0"/>
              </a:rPr>
              <a:t>More than half of patients are unable to participate in end-of-life decisions at the time they are being considered. They are often too sick, suffering from dementia, or unconscious.</a:t>
            </a:r>
          </a:p>
          <a:p>
            <a:pPr marL="285750" indent="-285750" eaLnBrk="1" hangingPunct="1">
              <a:buFont typeface="Arial" panose="020B0604020202020204" pitchFamily="34" charset="0"/>
              <a:buChar char="•"/>
            </a:pPr>
            <a:r>
              <a:rPr lang="en-US" sz="1200" dirty="0" smtClean="0">
                <a:latin typeface="Times New Roman" pitchFamily="18" charset="0"/>
              </a:rPr>
              <a:t>The health system we have created supports treatment – we wouldn’t want it any other way! Yet when health professionals are uncertain about what the patient would want, the default is to treat, </a:t>
            </a:r>
            <a:r>
              <a:rPr lang="en-US" sz="1200" b="1" u="none" dirty="0" smtClean="0">
                <a:latin typeface="Times New Roman" pitchFamily="18" charset="0"/>
              </a:rPr>
              <a:t>even if the patient wouldn’t want the treatment</a:t>
            </a:r>
            <a:r>
              <a:rPr lang="en-US" sz="1200" dirty="0" smtClean="0">
                <a:latin typeface="Times New Roman" pitchFamily="18" charset="0"/>
              </a:rPr>
              <a:t>.</a:t>
            </a:r>
          </a:p>
          <a:p>
            <a:pPr marL="285750" indent="-285750" eaLnBrk="1" hangingPunct="1">
              <a:buFont typeface="Arial" panose="020B0604020202020204" pitchFamily="34" charset="0"/>
              <a:buChar char="•"/>
            </a:pPr>
            <a:r>
              <a:rPr lang="en-US" sz="1200" dirty="0" smtClean="0">
                <a:latin typeface="Times New Roman" pitchFamily="18" charset="0"/>
              </a:rPr>
              <a:t>If they have not talked with the patient about his/her wishes, neither health professionals </a:t>
            </a:r>
            <a:r>
              <a:rPr lang="en-US" sz="1200" u="none" dirty="0" smtClean="0">
                <a:latin typeface="Times New Roman" pitchFamily="18" charset="0"/>
              </a:rPr>
              <a:t>nor even loved ones </a:t>
            </a:r>
            <a:r>
              <a:rPr lang="en-US" sz="1200" dirty="0" smtClean="0">
                <a:latin typeface="Times New Roman" pitchFamily="18" charset="0"/>
              </a:rPr>
              <a:t>can </a:t>
            </a:r>
            <a:r>
              <a:rPr lang="en-US" sz="1200" b="1" dirty="0" smtClean="0">
                <a:latin typeface="Times New Roman" pitchFamily="18" charset="0"/>
              </a:rPr>
              <a:t>reliably</a:t>
            </a:r>
            <a:r>
              <a:rPr lang="en-US" sz="1200" dirty="0" smtClean="0">
                <a:latin typeface="Times New Roman" pitchFamily="18" charset="0"/>
              </a:rPr>
              <a:t> predict the patient’s wishes.</a:t>
            </a:r>
            <a:endParaRPr lang="en-US" dirty="0" smtClean="0"/>
          </a:p>
          <a:p>
            <a:endParaRPr lang="en-US" b="1" dirty="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12</a:t>
            </a:fld>
            <a:endParaRPr lang="en-US"/>
          </a:p>
        </p:txBody>
      </p:sp>
    </p:spTree>
    <p:extLst>
      <p:ext uri="{BB962C8B-B14F-4D97-AF65-F5344CB8AC3E}">
        <p14:creationId xmlns:p14="http://schemas.microsoft.com/office/powerpoint/2010/main" val="141962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latin typeface="Times New Roman" pitchFamily="18" charset="0"/>
              </a:rPr>
              <a:t>We recommend an Advance Care Planning process which includes the following steps:</a:t>
            </a:r>
          </a:p>
          <a:p>
            <a:pPr eaLnBrk="1" hangingPunct="1"/>
            <a:endParaRPr lang="en-US" sz="1200" dirty="0" smtClean="0">
              <a:latin typeface="Times New Roman" pitchFamily="18" charset="0"/>
            </a:endParaRPr>
          </a:p>
          <a:p>
            <a:pPr marL="285750" indent="-285750" eaLnBrk="1" hangingPunct="1">
              <a:buFont typeface="Arial" panose="020B0604020202020204" pitchFamily="34" charset="0"/>
              <a:buChar char="•"/>
            </a:pPr>
            <a:r>
              <a:rPr lang="en-US" sz="1200" dirty="0" smtClean="0">
                <a:latin typeface="Times New Roman" pitchFamily="18" charset="0"/>
              </a:rPr>
              <a:t>Consider your wishes for care </a:t>
            </a:r>
            <a:r>
              <a:rPr lang="en-US" sz="1200" baseline="0" dirty="0" smtClean="0">
                <a:latin typeface="Times New Roman" pitchFamily="18" charset="0"/>
              </a:rPr>
              <a:t>– </a:t>
            </a:r>
            <a:r>
              <a:rPr lang="en-US" sz="1200" dirty="0" smtClean="0">
                <a:latin typeface="Times New Roman" pitchFamily="18" charset="0"/>
              </a:rPr>
              <a:t>based on your experiences</a:t>
            </a:r>
            <a:r>
              <a:rPr lang="en-US" sz="1200" baseline="0" dirty="0" smtClean="0">
                <a:latin typeface="Times New Roman" pitchFamily="18" charset="0"/>
              </a:rPr>
              <a:t> and </a:t>
            </a:r>
            <a:r>
              <a:rPr lang="en-US" sz="1200" dirty="0" smtClean="0">
                <a:latin typeface="Times New Roman" pitchFamily="18" charset="0"/>
              </a:rPr>
              <a:t>your cultural and religious views and values.</a:t>
            </a:r>
          </a:p>
          <a:p>
            <a:pPr marL="285750" indent="-285750" eaLnBrk="1" hangingPunct="1">
              <a:buFont typeface="Arial" panose="020B0604020202020204" pitchFamily="34" charset="0"/>
              <a:buChar char="•"/>
            </a:pPr>
            <a:r>
              <a:rPr lang="en-US" sz="1200" dirty="0" smtClean="0">
                <a:latin typeface="Times New Roman" pitchFamily="18" charset="0"/>
              </a:rPr>
              <a:t>Select a person to make decisions for you when you are not able to make your own.</a:t>
            </a:r>
          </a:p>
          <a:p>
            <a:pPr marL="285750" indent="-285750" eaLnBrk="1" hangingPunct="1">
              <a:buFont typeface="Arial" panose="020B0604020202020204" pitchFamily="34" charset="0"/>
              <a:buChar char="•"/>
            </a:pPr>
            <a:r>
              <a:rPr lang="en-US" sz="1200" dirty="0" smtClean="0">
                <a:latin typeface="Times New Roman" pitchFamily="18" charset="0"/>
              </a:rPr>
              <a:t>Discuss your wishes with your agent/decision maker and other loved ones.</a:t>
            </a:r>
          </a:p>
          <a:p>
            <a:pPr marL="285750" indent="-285750" eaLnBrk="1" hangingPunct="1">
              <a:buFont typeface="Arial" panose="020B0604020202020204" pitchFamily="34" charset="0"/>
              <a:buChar char="•"/>
            </a:pPr>
            <a:r>
              <a:rPr lang="en-US" sz="1200" dirty="0" smtClean="0">
                <a:latin typeface="Times New Roman" pitchFamily="18" charset="0"/>
              </a:rPr>
              <a:t>Document your wishes on an Advance Directive document.</a:t>
            </a:r>
          </a:p>
          <a:p>
            <a:pPr marL="285750" indent="-285750" eaLnBrk="1" hangingPunct="1">
              <a:buFont typeface="Arial" panose="020B0604020202020204" pitchFamily="34" charset="0"/>
              <a:buChar char="•"/>
            </a:pPr>
            <a:r>
              <a:rPr lang="en-US" sz="1200" dirty="0" smtClean="0">
                <a:latin typeface="Times New Roman" pitchFamily="18" charset="0"/>
              </a:rPr>
              <a:t>Give copies to your decision maker, MD, and loved ones.</a:t>
            </a:r>
          </a:p>
          <a:p>
            <a:pPr marL="285750" indent="-285750" eaLnBrk="1" hangingPunct="1">
              <a:buFont typeface="Arial" panose="020B0604020202020204" pitchFamily="34" charset="0"/>
              <a:buChar char="•"/>
            </a:pPr>
            <a:r>
              <a:rPr lang="en-US" sz="1200" dirty="0" smtClean="0">
                <a:latin typeface="Times New Roman" pitchFamily="18" charset="0"/>
              </a:rPr>
              <a:t>Periodically review and edit your Advance Directive if things change.</a:t>
            </a:r>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13</a:t>
            </a:fld>
            <a:endParaRPr lang="en-US"/>
          </a:p>
        </p:txBody>
      </p:sp>
    </p:spTree>
    <p:extLst>
      <p:ext uri="{BB962C8B-B14F-4D97-AF65-F5344CB8AC3E}">
        <p14:creationId xmlns:p14="http://schemas.microsoft.com/office/powerpoint/2010/main" val="4100710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lots of tools available for initiating the conversation or to use to reflect on your own values and wishes.</a:t>
            </a:r>
          </a:p>
          <a:p>
            <a:r>
              <a:rPr lang="en-US" baseline="0" dirty="0" smtClean="0"/>
              <a:t>You have a set of Go Wish Cards – There are many ways to use these for conversation starters.</a:t>
            </a:r>
          </a:p>
          <a:p>
            <a:r>
              <a:rPr lang="en-US" baseline="0" dirty="0" smtClean="0"/>
              <a:t>The Conversation Project, The Coalition for Compassionate Care and even the American Bar Association have tools and kits available.</a:t>
            </a:r>
          </a:p>
          <a:p>
            <a:r>
              <a:rPr lang="en-US" baseline="0" dirty="0" smtClean="0"/>
              <a:t>Many religious- and faith-based organizations have developed their own guides and tools.</a:t>
            </a:r>
          </a:p>
          <a:p>
            <a:r>
              <a:rPr lang="en-US" baseline="0" dirty="0" smtClean="0"/>
              <a:t>Spend some time and investigate what is available through your faith tradition. </a:t>
            </a:r>
            <a:endParaRPr lang="en-US" dirty="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14</a:t>
            </a:fld>
            <a:endParaRPr lang="en-US"/>
          </a:p>
        </p:txBody>
      </p:sp>
    </p:spTree>
    <p:extLst>
      <p:ext uri="{BB962C8B-B14F-4D97-AF65-F5344CB8AC3E}">
        <p14:creationId xmlns:p14="http://schemas.microsoft.com/office/powerpoint/2010/main" val="3853437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r>
              <a:rPr lang="en-US" smtClean="0"/>
              <a:t>Partners in Caring - April, 2012</a:t>
            </a:r>
          </a:p>
        </p:txBody>
      </p:sp>
      <p:sp>
        <p:nvSpPr>
          <p:cNvPr id="399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fld id="{6355E6AA-E435-42EB-B397-896A2AC8194B}" type="slidenum">
              <a:rPr lang="en-US" smtClean="0"/>
              <a:pPr/>
              <a:t>15</a:t>
            </a:fld>
            <a:endParaRPr lang="en-US" smtClean="0"/>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589" indent="-232589" eaLnBrk="1" hangingPunct="1"/>
            <a:r>
              <a:rPr lang="en-US" b="0" dirty="0" smtClean="0">
                <a:latin typeface="Times New Roman" pitchFamily="18" charset="0"/>
              </a:rPr>
              <a:t>There</a:t>
            </a:r>
            <a:r>
              <a:rPr lang="en-US" b="0" baseline="0" dirty="0" smtClean="0">
                <a:latin typeface="Times New Roman" pitchFamily="18" charset="0"/>
              </a:rPr>
              <a:t> are a number of tools available for self reflection:</a:t>
            </a:r>
            <a:endParaRPr lang="en-US" b="0" dirty="0" smtClean="0">
              <a:latin typeface="Times New Roman" pitchFamily="18" charset="0"/>
            </a:endParaRPr>
          </a:p>
          <a:p>
            <a:pPr marL="232589" indent="-232589" eaLnBrk="1" hangingPunct="1"/>
            <a:r>
              <a:rPr lang="en-US" b="1" dirty="0" smtClean="0">
                <a:latin typeface="Times New Roman" pitchFamily="18" charset="0"/>
              </a:rPr>
              <a:t>Leader may pick one of these for use in the</a:t>
            </a:r>
            <a:r>
              <a:rPr lang="en-US" b="1" baseline="0" dirty="0" smtClean="0">
                <a:latin typeface="Times New Roman" pitchFamily="18" charset="0"/>
              </a:rPr>
              <a:t> s</a:t>
            </a:r>
            <a:r>
              <a:rPr lang="en-US" b="1" dirty="0" smtClean="0">
                <a:latin typeface="Times New Roman" pitchFamily="18" charset="0"/>
              </a:rPr>
              <a:t>eminar:</a:t>
            </a:r>
          </a:p>
          <a:p>
            <a:pPr marL="171450" indent="-171450" eaLnBrk="1" hangingPunct="1">
              <a:buFont typeface="Arial" panose="020B0604020202020204" pitchFamily="34" charset="0"/>
              <a:buChar char="•"/>
            </a:pPr>
            <a:r>
              <a:rPr lang="en-US" b="0" dirty="0" smtClean="0">
                <a:latin typeface="Times New Roman" pitchFamily="18" charset="0"/>
              </a:rPr>
              <a:t>Distribute </a:t>
            </a:r>
            <a:r>
              <a:rPr lang="en-US" b="1" dirty="0" smtClean="0">
                <a:latin typeface="Times New Roman" pitchFamily="18" charset="0"/>
              </a:rPr>
              <a:t>personal reflections survey</a:t>
            </a:r>
            <a:r>
              <a:rPr lang="en-US" b="0" dirty="0" smtClean="0">
                <a:latin typeface="Times New Roman" pitchFamily="18" charset="0"/>
              </a:rPr>
              <a:t>. Ask participants to take 5 minutes to complete. </a:t>
            </a:r>
            <a:br>
              <a:rPr lang="en-US" b="0" dirty="0" smtClean="0">
                <a:latin typeface="Times New Roman" pitchFamily="18" charset="0"/>
              </a:rPr>
            </a:br>
            <a:r>
              <a:rPr lang="en-US" b="0" dirty="0" smtClean="0">
                <a:latin typeface="Times New Roman" pitchFamily="18" charset="0"/>
              </a:rPr>
              <a:t>Discussion:</a:t>
            </a:r>
            <a:r>
              <a:rPr lang="en-US" b="0" baseline="0" dirty="0" smtClean="0">
                <a:latin typeface="Times New Roman" pitchFamily="18" charset="0"/>
              </a:rPr>
              <a:t> </a:t>
            </a:r>
            <a:r>
              <a:rPr lang="en-US" dirty="0" smtClean="0">
                <a:latin typeface="Times New Roman" pitchFamily="18" charset="0"/>
              </a:rPr>
              <a:t>Ask, </a:t>
            </a:r>
            <a:r>
              <a:rPr lang="en-US" dirty="0" smtClean="0">
                <a:solidFill>
                  <a:srgbClr val="CC0000"/>
                </a:solidFill>
                <a:latin typeface="Times New Roman" pitchFamily="18" charset="0"/>
              </a:rPr>
              <a:t>“Which question was the most difficult for you to answer and why?”</a:t>
            </a:r>
            <a:r>
              <a:rPr lang="en-US" dirty="0" smtClean="0">
                <a:latin typeface="Times New Roman" pitchFamily="18" charset="0"/>
              </a:rPr>
              <a:t> or “ </a:t>
            </a:r>
            <a:r>
              <a:rPr lang="en-US" dirty="0" smtClean="0">
                <a:solidFill>
                  <a:srgbClr val="CC0000"/>
                </a:solidFill>
                <a:latin typeface="Times New Roman" pitchFamily="18" charset="0"/>
              </a:rPr>
              <a:t>Did any of the questions make you feel uncomfortable?”</a:t>
            </a:r>
            <a:r>
              <a:rPr lang="en-US" dirty="0" smtClean="0">
                <a:latin typeface="Times New Roman" pitchFamily="18" charset="0"/>
              </a:rPr>
              <a:t> Depending on size of group, have them talk with neighbor about responses either/or ask for responses from the group. Make sure to address question #5: </a:t>
            </a:r>
            <a:r>
              <a:rPr lang="en-US" dirty="0" smtClean="0">
                <a:solidFill>
                  <a:srgbClr val="CC0000"/>
                </a:solidFill>
                <a:latin typeface="Times New Roman" pitchFamily="18" charset="0"/>
              </a:rPr>
              <a:t>What about the process of dying concerns you most?  </a:t>
            </a:r>
            <a:r>
              <a:rPr lang="en-US" dirty="0" smtClean="0">
                <a:latin typeface="Times New Roman" pitchFamily="18" charset="0"/>
              </a:rPr>
              <a:t>Be sure to ask them if they have shared that concern with anyone and</a:t>
            </a:r>
            <a:r>
              <a:rPr lang="en-US" baseline="0" dirty="0" smtClean="0">
                <a:latin typeface="Times New Roman" pitchFamily="18" charset="0"/>
              </a:rPr>
              <a:t> </a:t>
            </a:r>
            <a:r>
              <a:rPr lang="en-US" dirty="0" smtClean="0">
                <a:latin typeface="Times New Roman" pitchFamily="18" charset="0"/>
              </a:rPr>
              <a:t>stress the importance of doing so.</a:t>
            </a:r>
          </a:p>
          <a:p>
            <a:pPr marL="232589" indent="-232589" eaLnBrk="1" hangingPunct="1">
              <a:buFontTx/>
              <a:buAutoNum type="arabicParenR"/>
            </a:pPr>
            <a:endParaRPr lang="en-US" dirty="0" smtClean="0">
              <a:latin typeface="Times New Roman" pitchFamily="18" charset="0"/>
            </a:endParaRPr>
          </a:p>
          <a:p>
            <a:pPr marL="171450" indent="-171450" eaLnBrk="1" hangingPunct="1">
              <a:buFont typeface="Arial" panose="020B0604020202020204" pitchFamily="34" charset="0"/>
              <a:buChar char="•"/>
            </a:pPr>
            <a:r>
              <a:rPr lang="en-US" b="1" dirty="0" smtClean="0">
                <a:latin typeface="Times New Roman" pitchFamily="18" charset="0"/>
              </a:rPr>
              <a:t>Go Wish exercise</a:t>
            </a:r>
            <a:r>
              <a:rPr lang="en-US" b="0" dirty="0" smtClean="0">
                <a:latin typeface="Times New Roman" pitchFamily="18" charset="0"/>
              </a:rPr>
              <a:t>; distribute one deck of cards to each person. </a:t>
            </a:r>
            <a:br>
              <a:rPr lang="en-US" b="0" dirty="0" smtClean="0">
                <a:latin typeface="Times New Roman" pitchFamily="18" charset="0"/>
              </a:rPr>
            </a:br>
            <a:r>
              <a:rPr lang="en-US" b="0" dirty="0" smtClean="0">
                <a:latin typeface="Times New Roman" pitchFamily="18" charset="0"/>
              </a:rPr>
              <a:t>Take 5 minutes to look through the cards, and put them in 3 piles: </a:t>
            </a:r>
            <a:br>
              <a:rPr lang="en-US" b="0" dirty="0" smtClean="0">
                <a:latin typeface="Times New Roman" pitchFamily="18" charset="0"/>
              </a:rPr>
            </a:br>
            <a:r>
              <a:rPr lang="en-US" b="0" dirty="0" smtClean="0">
                <a:latin typeface="Times New Roman" pitchFamily="18" charset="0"/>
              </a:rPr>
              <a:t>1) the ones that would be very important to you at the end of life, </a:t>
            </a:r>
            <a:br>
              <a:rPr lang="en-US" b="0" dirty="0" smtClean="0">
                <a:latin typeface="Times New Roman" pitchFamily="18" charset="0"/>
              </a:rPr>
            </a:br>
            <a:r>
              <a:rPr lang="en-US" b="0" dirty="0" smtClean="0">
                <a:latin typeface="Times New Roman" pitchFamily="18" charset="0"/>
              </a:rPr>
              <a:t>2) ones that would be somewhat important, and </a:t>
            </a:r>
            <a:br>
              <a:rPr lang="en-US" b="0" dirty="0" smtClean="0">
                <a:latin typeface="Times New Roman" pitchFamily="18" charset="0"/>
              </a:rPr>
            </a:br>
            <a:r>
              <a:rPr lang="en-US" b="0" dirty="0" smtClean="0">
                <a:latin typeface="Times New Roman" pitchFamily="18" charset="0"/>
              </a:rPr>
              <a:t>3) ones that are not that important. </a:t>
            </a:r>
            <a:br>
              <a:rPr lang="en-US" b="0" dirty="0" smtClean="0">
                <a:latin typeface="Times New Roman" pitchFamily="18" charset="0"/>
              </a:rPr>
            </a:br>
            <a:r>
              <a:rPr lang="en-US" dirty="0" smtClean="0">
                <a:latin typeface="Times New Roman" pitchFamily="18" charset="0"/>
              </a:rPr>
              <a:t>Then ask them to take a few minutes to rank the items in the very important pile. Finally, go around the room and ask each person to read their most important wish. This gives people ideas for talking with loved ones and shows how individual our preferences can be.</a:t>
            </a:r>
            <a:endParaRPr lang="en-US" b="1" dirty="0" smtClean="0">
              <a:latin typeface="Times New Roman" pitchFamily="18" charset="0"/>
            </a:endParaRPr>
          </a:p>
          <a:p>
            <a:pPr marL="232589" indent="-232589" eaLnBrk="1" hangingPunct="1"/>
            <a:endParaRPr lang="en-US" b="1"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Go Wish Instructions:</a:t>
            </a:r>
          </a:p>
          <a:p>
            <a:pPr eaLnBrk="1" hangingPunct="1">
              <a:defRPr/>
            </a:pPr>
            <a:r>
              <a:rPr lang="en-US" dirty="0" smtClean="0">
                <a:latin typeface="Times New Roman" pitchFamily="18" charset="0"/>
              </a:rPr>
              <a:t>Have them take 3-4 minutes to look through the cards, and put them in 3 piles: </a:t>
            </a:r>
            <a:br>
              <a:rPr lang="en-US" dirty="0" smtClean="0">
                <a:latin typeface="Times New Roman" pitchFamily="18" charset="0"/>
              </a:rPr>
            </a:br>
            <a:r>
              <a:rPr lang="en-US" dirty="0" smtClean="0">
                <a:latin typeface="Times New Roman" pitchFamily="18" charset="0"/>
              </a:rPr>
              <a:t>1) the ones that would be very important to you at the end of life, 2) ones that would be somewhat important and </a:t>
            </a:r>
            <a:br>
              <a:rPr lang="en-US" dirty="0" smtClean="0">
                <a:latin typeface="Times New Roman" pitchFamily="18" charset="0"/>
              </a:rPr>
            </a:br>
            <a:r>
              <a:rPr lang="en-US" dirty="0" smtClean="0">
                <a:latin typeface="Times New Roman" pitchFamily="18" charset="0"/>
              </a:rPr>
              <a:t>3) ones that are not that important. </a:t>
            </a:r>
          </a:p>
          <a:p>
            <a:pPr eaLnBrk="1" hangingPunct="1">
              <a:defRPr/>
            </a:pPr>
            <a:endParaRPr lang="en-US" dirty="0" smtClean="0">
              <a:latin typeface="Times New Roman" pitchFamily="18" charset="0"/>
            </a:endParaRPr>
          </a:p>
          <a:p>
            <a:pPr eaLnBrk="1" hangingPunct="1">
              <a:defRPr/>
            </a:pPr>
            <a:r>
              <a:rPr lang="en-US" dirty="0" smtClean="0">
                <a:latin typeface="Times New Roman" pitchFamily="18" charset="0"/>
              </a:rPr>
              <a:t>Ask them to put aside their “somewhat important” and “not important” piles.  With their “Most Important” pile, have them take about 3 minutes to rank those items.</a:t>
            </a:r>
          </a:p>
          <a:p>
            <a:pPr eaLnBrk="1" hangingPunct="1">
              <a:defRPr/>
            </a:pPr>
            <a:endParaRPr lang="en-US" dirty="0" smtClean="0">
              <a:latin typeface="Times New Roman" pitchFamily="18" charset="0"/>
            </a:endParaRPr>
          </a:p>
          <a:p>
            <a:pPr eaLnBrk="1" hangingPunct="1">
              <a:defRPr/>
            </a:pPr>
            <a:r>
              <a:rPr lang="en-US" dirty="0" smtClean="0">
                <a:latin typeface="Times New Roman" pitchFamily="18" charset="0"/>
              </a:rPr>
              <a:t>Finally, ask them to choose the MOST important card. Go around the room and ask each person to read their most important wish. This gives people ideas for talking with loved ones and shows how individual our preferences can be (as seen in the variety of responses that people give). </a:t>
            </a:r>
            <a:endParaRPr lang="en-US" b="1" dirty="0" smtClean="0">
              <a:latin typeface="Times New Roman" pitchFamily="18" charset="0"/>
            </a:endParaRPr>
          </a:p>
          <a:p>
            <a:pPr marL="232560" indent="-232560" eaLnBrk="1" hangingPunct="1">
              <a:defRPr/>
            </a:pPr>
            <a:endParaRPr lang="en-US" b="1" dirty="0" smtClean="0">
              <a:latin typeface="Times New Roman" pitchFamily="18" charset="0"/>
            </a:endParaRPr>
          </a:p>
          <a:p>
            <a:pPr>
              <a:defRPr/>
            </a:pPr>
            <a:endParaRPr lang="en-US" dirty="0"/>
          </a:p>
        </p:txBody>
      </p:sp>
      <p:sp>
        <p:nvSpPr>
          <p:cNvPr id="4096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274">
              <a:defRPr>
                <a:solidFill>
                  <a:schemeClr val="tx1"/>
                </a:solidFill>
                <a:latin typeface="Arial" pitchFamily="34" charset="0"/>
              </a:defRPr>
            </a:lvl1pPr>
            <a:lvl2pPr marL="734629" indent="-282550" defTabSz="929274">
              <a:defRPr>
                <a:solidFill>
                  <a:schemeClr val="tx1"/>
                </a:solidFill>
                <a:latin typeface="Arial" pitchFamily="34" charset="0"/>
              </a:defRPr>
            </a:lvl2pPr>
            <a:lvl3pPr marL="1130198" indent="-226040" defTabSz="929274">
              <a:defRPr>
                <a:solidFill>
                  <a:schemeClr val="tx1"/>
                </a:solidFill>
                <a:latin typeface="Arial" pitchFamily="34" charset="0"/>
              </a:defRPr>
            </a:lvl3pPr>
            <a:lvl4pPr marL="1582278" indent="-226040" defTabSz="929274">
              <a:defRPr>
                <a:solidFill>
                  <a:schemeClr val="tx1"/>
                </a:solidFill>
                <a:latin typeface="Arial" pitchFamily="34" charset="0"/>
              </a:defRPr>
            </a:lvl4pPr>
            <a:lvl5pPr marL="2034357" indent="-226040" defTabSz="929274">
              <a:defRPr>
                <a:solidFill>
                  <a:schemeClr val="tx1"/>
                </a:solidFill>
                <a:latin typeface="Arial" pitchFamily="34" charset="0"/>
              </a:defRPr>
            </a:lvl5pPr>
            <a:lvl6pPr marL="2486436" indent="-226040" defTabSz="929274" eaLnBrk="0" fontAlgn="base" hangingPunct="0">
              <a:spcBef>
                <a:spcPct val="0"/>
              </a:spcBef>
              <a:spcAft>
                <a:spcPct val="0"/>
              </a:spcAft>
              <a:defRPr>
                <a:solidFill>
                  <a:schemeClr val="tx1"/>
                </a:solidFill>
                <a:latin typeface="Arial" pitchFamily="34" charset="0"/>
              </a:defRPr>
            </a:lvl6pPr>
            <a:lvl7pPr marL="2938516" indent="-226040" defTabSz="929274" eaLnBrk="0" fontAlgn="base" hangingPunct="0">
              <a:spcBef>
                <a:spcPct val="0"/>
              </a:spcBef>
              <a:spcAft>
                <a:spcPct val="0"/>
              </a:spcAft>
              <a:defRPr>
                <a:solidFill>
                  <a:schemeClr val="tx1"/>
                </a:solidFill>
                <a:latin typeface="Arial" pitchFamily="34" charset="0"/>
              </a:defRPr>
            </a:lvl7pPr>
            <a:lvl8pPr marL="3390595" indent="-226040" defTabSz="929274" eaLnBrk="0" fontAlgn="base" hangingPunct="0">
              <a:spcBef>
                <a:spcPct val="0"/>
              </a:spcBef>
              <a:spcAft>
                <a:spcPct val="0"/>
              </a:spcAft>
              <a:defRPr>
                <a:solidFill>
                  <a:schemeClr val="tx1"/>
                </a:solidFill>
                <a:latin typeface="Arial" pitchFamily="34" charset="0"/>
              </a:defRPr>
            </a:lvl8pPr>
            <a:lvl9pPr marL="3842675" indent="-226040" defTabSz="929274" eaLnBrk="0" fontAlgn="base" hangingPunct="0">
              <a:spcBef>
                <a:spcPct val="0"/>
              </a:spcBef>
              <a:spcAft>
                <a:spcPct val="0"/>
              </a:spcAft>
              <a:defRPr>
                <a:solidFill>
                  <a:schemeClr val="tx1"/>
                </a:solidFill>
                <a:latin typeface="Arial" pitchFamily="34" charset="0"/>
              </a:defRPr>
            </a:lvl9pPr>
          </a:lstStyle>
          <a:p>
            <a:r>
              <a:rPr lang="en-US" altLang="en-US" smtClean="0"/>
              <a:t>Partners in Caring - April, 2012</a:t>
            </a:r>
          </a:p>
        </p:txBody>
      </p:sp>
      <p:sp>
        <p:nvSpPr>
          <p:cNvPr id="409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274">
              <a:defRPr>
                <a:solidFill>
                  <a:schemeClr val="tx1"/>
                </a:solidFill>
                <a:latin typeface="Arial" pitchFamily="34" charset="0"/>
              </a:defRPr>
            </a:lvl1pPr>
            <a:lvl2pPr marL="734629" indent="-282550" defTabSz="929274">
              <a:defRPr>
                <a:solidFill>
                  <a:schemeClr val="tx1"/>
                </a:solidFill>
                <a:latin typeface="Arial" pitchFamily="34" charset="0"/>
              </a:defRPr>
            </a:lvl2pPr>
            <a:lvl3pPr marL="1130198" indent="-226040" defTabSz="929274">
              <a:defRPr>
                <a:solidFill>
                  <a:schemeClr val="tx1"/>
                </a:solidFill>
                <a:latin typeface="Arial" pitchFamily="34" charset="0"/>
              </a:defRPr>
            </a:lvl3pPr>
            <a:lvl4pPr marL="1582278" indent="-226040" defTabSz="929274">
              <a:defRPr>
                <a:solidFill>
                  <a:schemeClr val="tx1"/>
                </a:solidFill>
                <a:latin typeface="Arial" pitchFamily="34" charset="0"/>
              </a:defRPr>
            </a:lvl4pPr>
            <a:lvl5pPr marL="2034357" indent="-226040" defTabSz="929274">
              <a:defRPr>
                <a:solidFill>
                  <a:schemeClr val="tx1"/>
                </a:solidFill>
                <a:latin typeface="Arial" pitchFamily="34" charset="0"/>
              </a:defRPr>
            </a:lvl5pPr>
            <a:lvl6pPr marL="2486436" indent="-226040" defTabSz="929274" eaLnBrk="0" fontAlgn="base" hangingPunct="0">
              <a:spcBef>
                <a:spcPct val="0"/>
              </a:spcBef>
              <a:spcAft>
                <a:spcPct val="0"/>
              </a:spcAft>
              <a:defRPr>
                <a:solidFill>
                  <a:schemeClr val="tx1"/>
                </a:solidFill>
                <a:latin typeface="Arial" pitchFamily="34" charset="0"/>
              </a:defRPr>
            </a:lvl6pPr>
            <a:lvl7pPr marL="2938516" indent="-226040" defTabSz="929274" eaLnBrk="0" fontAlgn="base" hangingPunct="0">
              <a:spcBef>
                <a:spcPct val="0"/>
              </a:spcBef>
              <a:spcAft>
                <a:spcPct val="0"/>
              </a:spcAft>
              <a:defRPr>
                <a:solidFill>
                  <a:schemeClr val="tx1"/>
                </a:solidFill>
                <a:latin typeface="Arial" pitchFamily="34" charset="0"/>
              </a:defRPr>
            </a:lvl7pPr>
            <a:lvl8pPr marL="3390595" indent="-226040" defTabSz="929274" eaLnBrk="0" fontAlgn="base" hangingPunct="0">
              <a:spcBef>
                <a:spcPct val="0"/>
              </a:spcBef>
              <a:spcAft>
                <a:spcPct val="0"/>
              </a:spcAft>
              <a:defRPr>
                <a:solidFill>
                  <a:schemeClr val="tx1"/>
                </a:solidFill>
                <a:latin typeface="Arial" pitchFamily="34" charset="0"/>
              </a:defRPr>
            </a:lvl8pPr>
            <a:lvl9pPr marL="3842675" indent="-226040" defTabSz="929274" eaLnBrk="0" fontAlgn="base" hangingPunct="0">
              <a:spcBef>
                <a:spcPct val="0"/>
              </a:spcBef>
              <a:spcAft>
                <a:spcPct val="0"/>
              </a:spcAft>
              <a:defRPr>
                <a:solidFill>
                  <a:schemeClr val="tx1"/>
                </a:solidFill>
                <a:latin typeface="Arial" pitchFamily="34" charset="0"/>
              </a:defRPr>
            </a:lvl9pPr>
          </a:lstStyle>
          <a:p>
            <a:fld id="{B8392CBD-6140-489D-B150-926C094043DD}"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Ask them to put aside their “somewhat important” and “not important” piles.  With their “Most Important” pile, have them take about 3 minutes to rank those items.</a:t>
            </a:r>
          </a:p>
          <a:p>
            <a:pPr eaLnBrk="1" hangingPunct="1"/>
            <a:endParaRPr lang="en-US" altLang="en-US" b="1" dirty="0" smtClean="0">
              <a:latin typeface="Times New Roman" pitchFamily="18" charset="0"/>
            </a:endParaRPr>
          </a:p>
          <a:p>
            <a:pPr eaLnBrk="1" hangingPunct="1"/>
            <a:r>
              <a:rPr lang="en-US" altLang="en-US" b="1" dirty="0" smtClean="0">
                <a:latin typeface="Times New Roman" pitchFamily="18" charset="0"/>
              </a:rPr>
              <a:t>Finally, ask them to choose the MOST important card. </a:t>
            </a:r>
            <a:r>
              <a:rPr lang="en-US" altLang="en-US" dirty="0" smtClean="0">
                <a:latin typeface="Times New Roman" pitchFamily="18" charset="0"/>
              </a:rPr>
              <a:t>Go around the room and ask each person to read their most important wish. This gives people ideas for talking with loved ones and shows how individual our preferences can be (as seen in the variety of responses that people give). </a:t>
            </a:r>
            <a:endParaRPr lang="en-US" altLang="en-US" b="1" dirty="0" smtClean="0">
              <a:latin typeface="Times New Roman" pitchFamily="18" charset="0"/>
            </a:endParaRPr>
          </a:p>
          <a:p>
            <a:endParaRPr lang="en-US" altLang="en-US" dirty="0" smtClean="0">
              <a:latin typeface="Arial" pitchFamily="34" charset="0"/>
            </a:endParaRPr>
          </a:p>
        </p:txBody>
      </p:sp>
      <p:sp>
        <p:nvSpPr>
          <p:cNvPr id="430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274">
              <a:defRPr>
                <a:solidFill>
                  <a:schemeClr val="tx1"/>
                </a:solidFill>
                <a:latin typeface="Arial" pitchFamily="34" charset="0"/>
              </a:defRPr>
            </a:lvl1pPr>
            <a:lvl2pPr marL="734629" indent="-282550" defTabSz="929274">
              <a:defRPr>
                <a:solidFill>
                  <a:schemeClr val="tx1"/>
                </a:solidFill>
                <a:latin typeface="Arial" pitchFamily="34" charset="0"/>
              </a:defRPr>
            </a:lvl2pPr>
            <a:lvl3pPr marL="1130198" indent="-226040" defTabSz="929274">
              <a:defRPr>
                <a:solidFill>
                  <a:schemeClr val="tx1"/>
                </a:solidFill>
                <a:latin typeface="Arial" pitchFamily="34" charset="0"/>
              </a:defRPr>
            </a:lvl3pPr>
            <a:lvl4pPr marL="1582278" indent="-226040" defTabSz="929274">
              <a:defRPr>
                <a:solidFill>
                  <a:schemeClr val="tx1"/>
                </a:solidFill>
                <a:latin typeface="Arial" pitchFamily="34" charset="0"/>
              </a:defRPr>
            </a:lvl4pPr>
            <a:lvl5pPr marL="2034357" indent="-226040" defTabSz="929274">
              <a:defRPr>
                <a:solidFill>
                  <a:schemeClr val="tx1"/>
                </a:solidFill>
                <a:latin typeface="Arial" pitchFamily="34" charset="0"/>
              </a:defRPr>
            </a:lvl5pPr>
            <a:lvl6pPr marL="2486436" indent="-226040" defTabSz="929274" eaLnBrk="0" fontAlgn="base" hangingPunct="0">
              <a:spcBef>
                <a:spcPct val="0"/>
              </a:spcBef>
              <a:spcAft>
                <a:spcPct val="0"/>
              </a:spcAft>
              <a:defRPr>
                <a:solidFill>
                  <a:schemeClr val="tx1"/>
                </a:solidFill>
                <a:latin typeface="Arial" pitchFamily="34" charset="0"/>
              </a:defRPr>
            </a:lvl6pPr>
            <a:lvl7pPr marL="2938516" indent="-226040" defTabSz="929274" eaLnBrk="0" fontAlgn="base" hangingPunct="0">
              <a:spcBef>
                <a:spcPct val="0"/>
              </a:spcBef>
              <a:spcAft>
                <a:spcPct val="0"/>
              </a:spcAft>
              <a:defRPr>
                <a:solidFill>
                  <a:schemeClr val="tx1"/>
                </a:solidFill>
                <a:latin typeface="Arial" pitchFamily="34" charset="0"/>
              </a:defRPr>
            </a:lvl7pPr>
            <a:lvl8pPr marL="3390595" indent="-226040" defTabSz="929274" eaLnBrk="0" fontAlgn="base" hangingPunct="0">
              <a:spcBef>
                <a:spcPct val="0"/>
              </a:spcBef>
              <a:spcAft>
                <a:spcPct val="0"/>
              </a:spcAft>
              <a:defRPr>
                <a:solidFill>
                  <a:schemeClr val="tx1"/>
                </a:solidFill>
                <a:latin typeface="Arial" pitchFamily="34" charset="0"/>
              </a:defRPr>
            </a:lvl8pPr>
            <a:lvl9pPr marL="3842675" indent="-226040" defTabSz="929274" eaLnBrk="0" fontAlgn="base" hangingPunct="0">
              <a:spcBef>
                <a:spcPct val="0"/>
              </a:spcBef>
              <a:spcAft>
                <a:spcPct val="0"/>
              </a:spcAft>
              <a:defRPr>
                <a:solidFill>
                  <a:schemeClr val="tx1"/>
                </a:solidFill>
                <a:latin typeface="Arial" pitchFamily="34" charset="0"/>
              </a:defRPr>
            </a:lvl9pPr>
          </a:lstStyle>
          <a:p>
            <a:r>
              <a:rPr lang="en-US" altLang="en-US" smtClean="0"/>
              <a:t>Partners in Caring - April, 2012</a:t>
            </a:r>
          </a:p>
        </p:txBody>
      </p:sp>
      <p:sp>
        <p:nvSpPr>
          <p:cNvPr id="430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274">
              <a:defRPr>
                <a:solidFill>
                  <a:schemeClr val="tx1"/>
                </a:solidFill>
                <a:latin typeface="Arial" pitchFamily="34" charset="0"/>
              </a:defRPr>
            </a:lvl1pPr>
            <a:lvl2pPr marL="734629" indent="-282550" defTabSz="929274">
              <a:defRPr>
                <a:solidFill>
                  <a:schemeClr val="tx1"/>
                </a:solidFill>
                <a:latin typeface="Arial" pitchFamily="34" charset="0"/>
              </a:defRPr>
            </a:lvl2pPr>
            <a:lvl3pPr marL="1130198" indent="-226040" defTabSz="929274">
              <a:defRPr>
                <a:solidFill>
                  <a:schemeClr val="tx1"/>
                </a:solidFill>
                <a:latin typeface="Arial" pitchFamily="34" charset="0"/>
              </a:defRPr>
            </a:lvl3pPr>
            <a:lvl4pPr marL="1582278" indent="-226040" defTabSz="929274">
              <a:defRPr>
                <a:solidFill>
                  <a:schemeClr val="tx1"/>
                </a:solidFill>
                <a:latin typeface="Arial" pitchFamily="34" charset="0"/>
              </a:defRPr>
            </a:lvl4pPr>
            <a:lvl5pPr marL="2034357" indent="-226040" defTabSz="929274">
              <a:defRPr>
                <a:solidFill>
                  <a:schemeClr val="tx1"/>
                </a:solidFill>
                <a:latin typeface="Arial" pitchFamily="34" charset="0"/>
              </a:defRPr>
            </a:lvl5pPr>
            <a:lvl6pPr marL="2486436" indent="-226040" defTabSz="929274" eaLnBrk="0" fontAlgn="base" hangingPunct="0">
              <a:spcBef>
                <a:spcPct val="0"/>
              </a:spcBef>
              <a:spcAft>
                <a:spcPct val="0"/>
              </a:spcAft>
              <a:defRPr>
                <a:solidFill>
                  <a:schemeClr val="tx1"/>
                </a:solidFill>
                <a:latin typeface="Arial" pitchFamily="34" charset="0"/>
              </a:defRPr>
            </a:lvl6pPr>
            <a:lvl7pPr marL="2938516" indent="-226040" defTabSz="929274" eaLnBrk="0" fontAlgn="base" hangingPunct="0">
              <a:spcBef>
                <a:spcPct val="0"/>
              </a:spcBef>
              <a:spcAft>
                <a:spcPct val="0"/>
              </a:spcAft>
              <a:defRPr>
                <a:solidFill>
                  <a:schemeClr val="tx1"/>
                </a:solidFill>
                <a:latin typeface="Arial" pitchFamily="34" charset="0"/>
              </a:defRPr>
            </a:lvl7pPr>
            <a:lvl8pPr marL="3390595" indent="-226040" defTabSz="929274" eaLnBrk="0" fontAlgn="base" hangingPunct="0">
              <a:spcBef>
                <a:spcPct val="0"/>
              </a:spcBef>
              <a:spcAft>
                <a:spcPct val="0"/>
              </a:spcAft>
              <a:defRPr>
                <a:solidFill>
                  <a:schemeClr val="tx1"/>
                </a:solidFill>
                <a:latin typeface="Arial" pitchFamily="34" charset="0"/>
              </a:defRPr>
            </a:lvl8pPr>
            <a:lvl9pPr marL="3842675" indent="-226040" defTabSz="929274" eaLnBrk="0" fontAlgn="base" hangingPunct="0">
              <a:spcBef>
                <a:spcPct val="0"/>
              </a:spcBef>
              <a:spcAft>
                <a:spcPct val="0"/>
              </a:spcAft>
              <a:defRPr>
                <a:solidFill>
                  <a:schemeClr val="tx1"/>
                </a:solidFill>
                <a:latin typeface="Arial" pitchFamily="34" charset="0"/>
              </a:defRPr>
            </a:lvl9pPr>
          </a:lstStyle>
          <a:p>
            <a:fld id="{6BD83472-1661-4F06-8886-6154444F7B8C}"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eaLnBrk="1" hangingPunct="1">
              <a:defRPr/>
            </a:pPr>
            <a:r>
              <a:rPr lang="en-US" sz="1200" dirty="0" smtClean="0">
                <a:latin typeface="Times New Roman" pitchFamily="18" charset="0"/>
              </a:rPr>
              <a:t>For those of you who may be unfamiliar with California’s Advance Health Care Directives, it is a way to legally designate someone to speak for you (an agent</a:t>
            </a:r>
            <a:r>
              <a:rPr lang="en-US" sz="1200" baseline="0" dirty="0" smtClean="0">
                <a:latin typeface="Times New Roman" pitchFamily="18" charset="0"/>
              </a:rPr>
              <a:t> or </a:t>
            </a:r>
            <a:r>
              <a:rPr lang="en-US" sz="1200" dirty="0" smtClean="0">
                <a:latin typeface="Times New Roman" pitchFamily="18" charset="0"/>
              </a:rPr>
              <a:t>decision maker) if you are unable to do so for yourself. It is also a way to make your healthcare wishes known to others.</a:t>
            </a:r>
          </a:p>
          <a:p>
            <a:pPr eaLnBrk="1" hangingPunct="1"/>
            <a:r>
              <a:rPr lang="en-US" sz="1200" dirty="0" smtClean="0">
                <a:latin typeface="Times New Roman" pitchFamily="18" charset="0"/>
              </a:rPr>
              <a:t>It is a way to make your healthcare wishes known if you are unable to speak for yourself or prefer someone else to speak for you.</a:t>
            </a:r>
          </a:p>
          <a:p>
            <a:pPr eaLnBrk="1" hangingPunct="1"/>
            <a:endParaRPr lang="en-US" sz="1200" dirty="0" smtClean="0">
              <a:latin typeface="Times New Roman" pitchFamily="18" charset="0"/>
            </a:endParaRPr>
          </a:p>
          <a:p>
            <a:pPr eaLnBrk="1" hangingPunct="1"/>
            <a:r>
              <a:rPr lang="en-US" sz="1200" dirty="0" smtClean="0">
                <a:latin typeface="Times New Roman" pitchFamily="18" charset="0"/>
              </a:rPr>
              <a:t>The most important and easiest thing a person can do, particularly if healthy, is appoint a healthcare agent</a:t>
            </a:r>
            <a:r>
              <a:rPr lang="en-US" sz="1200" baseline="0" dirty="0" smtClean="0">
                <a:latin typeface="Times New Roman" pitchFamily="18" charset="0"/>
              </a:rPr>
              <a:t> – that is s</a:t>
            </a:r>
            <a:r>
              <a:rPr lang="en-US" sz="1200" dirty="0" smtClean="0">
                <a:latin typeface="Times New Roman" pitchFamily="18" charset="0"/>
              </a:rPr>
              <a:t>omeone to speak for you if you are unable to do so. (Terri </a:t>
            </a:r>
            <a:r>
              <a:rPr lang="en-US" sz="1200" dirty="0" err="1" smtClean="0">
                <a:latin typeface="Times New Roman" pitchFamily="18" charset="0"/>
              </a:rPr>
              <a:t>Schiavo</a:t>
            </a:r>
            <a:r>
              <a:rPr lang="en-US" sz="1200" dirty="0" smtClean="0">
                <a:latin typeface="Times New Roman" pitchFamily="18" charset="0"/>
              </a:rPr>
              <a:t> case)</a:t>
            </a:r>
          </a:p>
          <a:p>
            <a:pPr eaLnBrk="1" hangingPunct="1"/>
            <a:r>
              <a:rPr lang="en-US" sz="1200" dirty="0" smtClean="0">
                <a:latin typeface="Times New Roman" pitchFamily="18" charset="0"/>
              </a:rPr>
              <a:t>And it’s also important for your decision maker to know your wishes – to understand how you define a quality life for yourself. Your decision maker should be willing to use substituted judgment, that is, what you would have wanted, when making decisions for you.  </a:t>
            </a:r>
          </a:p>
          <a:p>
            <a:endParaRPr lang="en-US" dirty="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18</a:t>
            </a:fld>
            <a:endParaRPr lang="en-US"/>
          </a:p>
        </p:txBody>
      </p:sp>
    </p:spTree>
    <p:extLst>
      <p:ext uri="{BB962C8B-B14F-4D97-AF65-F5344CB8AC3E}">
        <p14:creationId xmlns:p14="http://schemas.microsoft.com/office/powerpoint/2010/main" val="3855473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r>
              <a:rPr lang="en-US" smtClean="0"/>
              <a:t>Partners in Caring - April, 2012</a:t>
            </a:r>
          </a:p>
        </p:txBody>
      </p:sp>
      <p:sp>
        <p:nvSpPr>
          <p:cNvPr id="419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fld id="{D57B36EF-CB51-449E-848B-1F567891FB20}" type="slidenum">
              <a:rPr lang="en-US" smtClean="0"/>
              <a:pPr/>
              <a:t>19</a:t>
            </a:fld>
            <a:endParaRPr lang="en-US" smtClean="0"/>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400" dirty="0">
              <a:latin typeface="Times New Roman" pitchFamily="18" charset="0"/>
            </a:endParaRPr>
          </a:p>
          <a:p>
            <a:pPr eaLnBrk="1" hangingPunct="1"/>
            <a:r>
              <a:rPr lang="en-US" sz="1400" dirty="0">
                <a:latin typeface="Times New Roman" pitchFamily="18" charset="0"/>
              </a:rPr>
              <a:t>California law is very flexible about forms; </a:t>
            </a:r>
            <a:r>
              <a:rPr lang="en-US" sz="1400" dirty="0" smtClean="0">
                <a:latin typeface="Times New Roman" pitchFamily="18" charset="0"/>
              </a:rPr>
              <a:t>There is no one form that is required.  </a:t>
            </a:r>
            <a:endParaRPr lang="en-US" sz="1400" dirty="0">
              <a:latin typeface="Times New Roman" pitchFamily="18" charset="0"/>
            </a:endParaRPr>
          </a:p>
          <a:p>
            <a:pPr eaLnBrk="1" hangingPunct="1"/>
            <a:r>
              <a:rPr lang="en-US" sz="1400" dirty="0">
                <a:solidFill>
                  <a:srgbClr val="CC0000"/>
                </a:solidFill>
                <a:latin typeface="Times New Roman" pitchFamily="18" charset="0"/>
              </a:rPr>
              <a:t>Many hospitals have their own and various organizations including the California Medical Association have </a:t>
            </a:r>
            <a:r>
              <a:rPr lang="en-US" sz="1400" dirty="0" smtClean="0">
                <a:solidFill>
                  <a:srgbClr val="CC0000"/>
                </a:solidFill>
                <a:latin typeface="Times New Roman" pitchFamily="18" charset="0"/>
              </a:rPr>
              <a:t>them </a:t>
            </a:r>
            <a:r>
              <a:rPr lang="en-US" sz="1400" dirty="0">
                <a:solidFill>
                  <a:srgbClr val="CC0000"/>
                </a:solidFill>
                <a:latin typeface="Times New Roman" pitchFamily="18" charset="0"/>
              </a:rPr>
              <a:t>available. </a:t>
            </a:r>
          </a:p>
          <a:p>
            <a:pPr eaLnBrk="1" hangingPunct="1"/>
            <a:endParaRPr lang="en-US" sz="1400" dirty="0">
              <a:latin typeface="Times New Roman" pitchFamily="18" charset="0"/>
            </a:endParaRPr>
          </a:p>
          <a:p>
            <a:pPr eaLnBrk="1" hangingPunct="1"/>
            <a:r>
              <a:rPr lang="en-US" sz="1400" dirty="0">
                <a:latin typeface="Times New Roman" pitchFamily="18" charset="0"/>
              </a:rPr>
              <a:t>In your binder you have a copies of </a:t>
            </a:r>
            <a:r>
              <a:rPr lang="en-US" sz="1400" dirty="0" smtClean="0">
                <a:latin typeface="Times New Roman" pitchFamily="18" charset="0"/>
              </a:rPr>
              <a:t>two </a:t>
            </a:r>
            <a:r>
              <a:rPr lang="en-US" sz="1400" dirty="0">
                <a:latin typeface="Times New Roman" pitchFamily="18" charset="0"/>
              </a:rPr>
              <a:t>free </a:t>
            </a:r>
            <a:r>
              <a:rPr lang="en-US" sz="1400" dirty="0" smtClean="0">
                <a:latin typeface="Times New Roman" pitchFamily="18" charset="0"/>
              </a:rPr>
              <a:t>forms. </a:t>
            </a:r>
            <a:r>
              <a:rPr lang="en-US" sz="1400" dirty="0">
                <a:latin typeface="Times New Roman" pitchFamily="18" charset="0"/>
              </a:rPr>
              <a:t>Most hospitals also provide them to their patients at no cost. Contact the S</a:t>
            </a:r>
            <a:r>
              <a:rPr lang="en-US" sz="1400" dirty="0" smtClean="0">
                <a:latin typeface="Times New Roman" pitchFamily="18" charset="0"/>
              </a:rPr>
              <a:t>ocial Services </a:t>
            </a:r>
            <a:r>
              <a:rPr lang="en-US" sz="1400" dirty="0">
                <a:latin typeface="Times New Roman" pitchFamily="18" charset="0"/>
              </a:rPr>
              <a:t>or C</a:t>
            </a:r>
            <a:r>
              <a:rPr lang="en-US" sz="1400" dirty="0" smtClean="0">
                <a:latin typeface="Times New Roman" pitchFamily="18" charset="0"/>
              </a:rPr>
              <a:t>haplaincy Department </a:t>
            </a:r>
            <a:r>
              <a:rPr lang="en-US" sz="1400" dirty="0">
                <a:latin typeface="Times New Roman" pitchFamily="18" charset="0"/>
              </a:rPr>
              <a:t>to get </a:t>
            </a:r>
            <a:r>
              <a:rPr lang="en-US" sz="1400" dirty="0" smtClean="0">
                <a:latin typeface="Times New Roman" pitchFamily="18" charset="0"/>
              </a:rPr>
              <a:t>copies.</a:t>
            </a:r>
            <a:endParaRPr lang="en-US" sz="1400" dirty="0">
              <a:latin typeface="Times New Roman" pitchFamily="18" charset="0"/>
            </a:endParaRPr>
          </a:p>
          <a:p>
            <a:pPr eaLnBrk="1" hangingPunct="1"/>
            <a:endParaRPr lang="en-US" sz="1400" dirty="0">
              <a:latin typeface="Times New Roman" pitchFamily="18" charset="0"/>
            </a:endParaRPr>
          </a:p>
          <a:p>
            <a:pPr eaLnBrk="1" hangingPunct="1"/>
            <a:r>
              <a:rPr lang="en-US" sz="1400" dirty="0">
                <a:latin typeface="Times New Roman" pitchFamily="18" charset="0"/>
              </a:rPr>
              <a:t>If you have loved ones living out-of-state, you can download forms for any of the 50 states from Caring Connections at </a:t>
            </a:r>
            <a:r>
              <a:rPr lang="en-US" sz="1400" u="sng" dirty="0">
                <a:latin typeface="Times New Roman" pitchFamily="18" charset="0"/>
              </a:rPr>
              <a:t>www.caringinfo.org</a:t>
            </a:r>
          </a:p>
          <a:p>
            <a:pPr eaLnBrk="1" hangingPunct="1"/>
            <a:endParaRPr lang="en-US" sz="1400" u="sng" dirty="0">
              <a:latin typeface="Times New Roman" pitchFamily="18" charset="0"/>
            </a:endParaRP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r>
              <a:rPr lang="en-US" smtClean="0"/>
              <a:t>Partners in Caring - April, 2012</a:t>
            </a:r>
          </a:p>
        </p:txBody>
      </p:sp>
      <p:sp>
        <p:nvSpPr>
          <p:cNvPr id="36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fld id="{F43857AD-EA56-4AFE-AEFD-1CA8C4378E5E}" type="slidenum">
              <a:rPr lang="en-US" smtClean="0"/>
              <a:pPr/>
              <a:t>2</a:t>
            </a:fld>
            <a:endParaRPr lang="en-US" smtClean="0"/>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rPr>
              <a:t>Studies show that only about 25% of Americans have written their medical care wishes in a legal document.</a:t>
            </a:r>
          </a:p>
          <a:p>
            <a:pPr eaLnBrk="1" hangingPunct="1"/>
            <a:endParaRPr lang="en-US" sz="1400" dirty="0">
              <a:latin typeface="Times New Roman" pitchFamily="18" charset="0"/>
            </a:endParaRPr>
          </a:p>
          <a:p>
            <a:pPr eaLnBrk="1" hangingPunct="1"/>
            <a:r>
              <a:rPr lang="en-US" sz="1400" dirty="0">
                <a:latin typeface="Times New Roman" pitchFamily="18" charset="0"/>
              </a:rPr>
              <a:t>Ask Participants:</a:t>
            </a:r>
          </a:p>
          <a:p>
            <a:pPr eaLnBrk="1" hangingPunct="1"/>
            <a:r>
              <a:rPr lang="en-US" sz="1400" b="1" dirty="0">
                <a:solidFill>
                  <a:srgbClr val="CC0000"/>
                </a:solidFill>
                <a:latin typeface="Times New Roman" pitchFamily="18" charset="0"/>
              </a:rPr>
              <a:t>Why do you think that is? </a:t>
            </a:r>
            <a:r>
              <a:rPr lang="en-US" sz="1400" dirty="0">
                <a:solidFill>
                  <a:srgbClr val="CC0000"/>
                </a:solidFill>
                <a:latin typeface="Times New Roman" pitchFamily="18" charset="0"/>
              </a:rPr>
              <a:t>Allow participants to offer suggestions. </a:t>
            </a:r>
            <a:endParaRPr lang="en-US" sz="1400" b="1" dirty="0">
              <a:solidFill>
                <a:srgbClr val="CC0000"/>
              </a:solidFill>
              <a:latin typeface="Times New Roman" pitchFamily="18" charset="0"/>
            </a:endParaRPr>
          </a:p>
          <a:p>
            <a:pPr eaLnBrk="1" hangingPunct="1"/>
            <a:endParaRPr lang="en-US" sz="1400" b="1" dirty="0">
              <a:solidFill>
                <a:srgbClr val="CC0000"/>
              </a:solidFill>
              <a:latin typeface="Times New Roman" pitchFamily="18" charset="0"/>
            </a:endParaRPr>
          </a:p>
          <a:p>
            <a:pPr eaLnBrk="1" hangingPunct="1"/>
            <a:r>
              <a:rPr lang="en-US" sz="1400" u="none" dirty="0" smtClean="0">
                <a:latin typeface="Times New Roman" pitchFamily="18" charset="0"/>
              </a:rPr>
              <a:t>A recent poll found that common reasons include:</a:t>
            </a:r>
            <a:endParaRPr lang="en-US" sz="1400" u="none" dirty="0">
              <a:latin typeface="Times New Roman" pitchFamily="18" charset="0"/>
            </a:endParaRPr>
          </a:p>
          <a:p>
            <a:pPr eaLnBrk="1" hangingPunct="1"/>
            <a:endParaRPr lang="en-US" sz="1400" u="sng" dirty="0">
              <a:latin typeface="Times New Roman" pitchFamily="18" charset="0"/>
            </a:endParaRPr>
          </a:p>
          <a:p>
            <a:pPr eaLnBrk="1" hangingPunct="1">
              <a:buFontTx/>
              <a:buChar char="•"/>
            </a:pPr>
            <a:r>
              <a:rPr lang="en-US" sz="1400" dirty="0">
                <a:latin typeface="Times New Roman" pitchFamily="18" charset="0"/>
              </a:rPr>
              <a:t>  </a:t>
            </a:r>
            <a:r>
              <a:rPr lang="en-US" sz="1400" dirty="0" smtClean="0">
                <a:latin typeface="Times New Roman" pitchFamily="18" charset="0"/>
              </a:rPr>
              <a:t>I don’t </a:t>
            </a:r>
            <a:r>
              <a:rPr lang="en-US" sz="1400" dirty="0">
                <a:latin typeface="Times New Roman" pitchFamily="18" charset="0"/>
              </a:rPr>
              <a:t>want to think about it … morbid, depressing, bad omen</a:t>
            </a:r>
          </a:p>
          <a:p>
            <a:pPr eaLnBrk="1" hangingPunct="1">
              <a:buFontTx/>
              <a:buChar char="•"/>
            </a:pPr>
            <a:r>
              <a:rPr lang="en-US" sz="1400" dirty="0">
                <a:latin typeface="Times New Roman" pitchFamily="18" charset="0"/>
              </a:rPr>
              <a:t>  </a:t>
            </a:r>
            <a:r>
              <a:rPr lang="en-US" sz="1400" dirty="0" smtClean="0">
                <a:latin typeface="Times New Roman" pitchFamily="18" charset="0"/>
              </a:rPr>
              <a:t>I think </a:t>
            </a:r>
            <a:r>
              <a:rPr lang="en-US" sz="1400" dirty="0">
                <a:latin typeface="Times New Roman" pitchFamily="18" charset="0"/>
              </a:rPr>
              <a:t>it has to involve a lawyer</a:t>
            </a:r>
          </a:p>
          <a:p>
            <a:pPr eaLnBrk="1" hangingPunct="1">
              <a:buFontTx/>
              <a:buChar char="•"/>
            </a:pPr>
            <a:r>
              <a:rPr lang="en-US" sz="1400" dirty="0">
                <a:latin typeface="Times New Roman" pitchFamily="18" charset="0"/>
              </a:rPr>
              <a:t>  I’m not at that age  </a:t>
            </a:r>
          </a:p>
          <a:p>
            <a:pPr eaLnBrk="1" hangingPunct="1">
              <a:buFontTx/>
              <a:buChar char="•"/>
            </a:pPr>
            <a:r>
              <a:rPr lang="en-US" sz="1400" dirty="0">
                <a:latin typeface="Times New Roman" pitchFamily="18" charset="0"/>
              </a:rPr>
              <a:t>  </a:t>
            </a:r>
            <a:r>
              <a:rPr lang="en-US" sz="1400" dirty="0" smtClean="0">
                <a:latin typeface="Times New Roman" pitchFamily="18" charset="0"/>
              </a:rPr>
              <a:t>I think </a:t>
            </a:r>
            <a:r>
              <a:rPr lang="en-US" sz="1400" dirty="0">
                <a:latin typeface="Times New Roman" pitchFamily="18" charset="0"/>
              </a:rPr>
              <a:t>it costs too much</a:t>
            </a:r>
          </a:p>
          <a:p>
            <a:pPr eaLnBrk="1" hangingPunct="1">
              <a:buFontTx/>
              <a:buChar char="•"/>
            </a:pPr>
            <a:r>
              <a:rPr lang="en-US" sz="1400" dirty="0">
                <a:latin typeface="Times New Roman" pitchFamily="18" charset="0"/>
              </a:rPr>
              <a:t>  </a:t>
            </a:r>
            <a:r>
              <a:rPr lang="en-US" sz="1400" dirty="0" smtClean="0">
                <a:latin typeface="Times New Roman" pitchFamily="18" charset="0"/>
              </a:rPr>
              <a:t>I don’t </a:t>
            </a:r>
            <a:r>
              <a:rPr lang="en-US" sz="1400" dirty="0">
                <a:latin typeface="Times New Roman" pitchFamily="18" charset="0"/>
              </a:rPr>
              <a:t>know what to write</a:t>
            </a:r>
          </a:p>
          <a:p>
            <a:pPr eaLnBrk="1" hangingPunct="1">
              <a:buFontTx/>
              <a:buChar char="•"/>
            </a:pPr>
            <a:r>
              <a:rPr lang="en-US" sz="1400" dirty="0">
                <a:latin typeface="Times New Roman" pitchFamily="18" charset="0"/>
              </a:rPr>
              <a:t>  </a:t>
            </a:r>
            <a:r>
              <a:rPr lang="en-US" sz="1400" dirty="0" smtClean="0">
                <a:latin typeface="Times New Roman" pitchFamily="18" charset="0"/>
              </a:rPr>
              <a:t>I’m </a:t>
            </a:r>
            <a:r>
              <a:rPr lang="en-US" sz="1400" dirty="0">
                <a:latin typeface="Times New Roman" pitchFamily="18" charset="0"/>
              </a:rPr>
              <a:t>intimidated by the forms</a:t>
            </a:r>
          </a:p>
          <a:p>
            <a:pPr eaLnBrk="1" hangingPunct="1">
              <a:buFontTx/>
              <a:buNone/>
            </a:pPr>
            <a:r>
              <a:rPr lang="en-US" sz="1400" dirty="0">
                <a:latin typeface="Times New Roman" pitchFamily="18" charset="0"/>
              </a:rPr>
              <a:t> </a:t>
            </a:r>
          </a:p>
          <a:p>
            <a:pPr eaLnBrk="1" hangingPunct="1">
              <a:buFontTx/>
              <a:buNone/>
            </a:pPr>
            <a:r>
              <a:rPr lang="en-US" sz="1400" b="1" dirty="0">
                <a:latin typeface="Times New Roman" pitchFamily="18" charset="0"/>
              </a:rPr>
              <a:t>Many people  </a:t>
            </a:r>
            <a:r>
              <a:rPr lang="en-US" sz="1400" b="1" dirty="0">
                <a:solidFill>
                  <a:srgbClr val="CC0000"/>
                </a:solidFill>
                <a:latin typeface="Times New Roman" pitchFamily="18" charset="0"/>
              </a:rPr>
              <a:t>don’t know </a:t>
            </a:r>
            <a:r>
              <a:rPr lang="en-US" sz="1400" b="1" dirty="0" smtClean="0">
                <a:solidFill>
                  <a:srgbClr val="CC0000"/>
                </a:solidFill>
                <a:latin typeface="Times New Roman" pitchFamily="18" charset="0"/>
              </a:rPr>
              <a:t>why it’s important </a:t>
            </a:r>
            <a:r>
              <a:rPr lang="en-US" sz="1400" b="1" dirty="0">
                <a:solidFill>
                  <a:srgbClr val="CC0000"/>
                </a:solidFill>
                <a:latin typeface="Times New Roman" pitchFamily="18" charset="0"/>
              </a:rPr>
              <a:t>to do Advance Care </a:t>
            </a:r>
            <a:r>
              <a:rPr lang="en-US" sz="1400" b="1" dirty="0" smtClean="0">
                <a:solidFill>
                  <a:srgbClr val="CC0000"/>
                </a:solidFill>
                <a:latin typeface="Times New Roman" pitchFamily="18" charset="0"/>
              </a:rPr>
              <a:t>Planning. </a:t>
            </a:r>
            <a:r>
              <a:rPr lang="en-US" sz="1400" b="1" dirty="0">
                <a:solidFill>
                  <a:srgbClr val="CC0000"/>
                </a:solidFill>
                <a:latin typeface="Times New Roman" pitchFamily="18" charset="0"/>
              </a:rPr>
              <a:t>. .  Let’s take a look at one family’s story.</a:t>
            </a:r>
          </a:p>
          <a:p>
            <a:pPr eaLnBrk="1" hangingPunct="1"/>
            <a:endParaRPr lang="en-US" sz="1400" dirty="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r>
              <a:rPr lang="en-US" smtClean="0"/>
              <a:t>Partners in Caring - April, 2012</a:t>
            </a:r>
          </a:p>
        </p:txBody>
      </p:sp>
      <p:sp>
        <p:nvSpPr>
          <p:cNvPr id="440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fld id="{F90143C9-50B0-46F2-934F-4ABFCA5DFFFF}" type="slidenum">
              <a:rPr lang="en-US" smtClean="0"/>
              <a:pPr/>
              <a:t>20</a:t>
            </a:fld>
            <a:endParaRPr lang="en-US" smtClean="0"/>
          </a:p>
        </p:txBody>
      </p:sp>
      <p:sp>
        <p:nvSpPr>
          <p:cNvPr id="44036" name="Rectangle 2"/>
          <p:cNvSpPr>
            <a:spLocks noGrp="1" noRot="1" noChangeAspect="1" noChangeArrowheads="1" noTextEdit="1"/>
          </p:cNvSpPr>
          <p:nvPr>
            <p:ph type="sldImg"/>
          </p:nvPr>
        </p:nvSpPr>
        <p:spPr>
          <a:xfrm>
            <a:off x="1230313" y="712788"/>
            <a:ext cx="4613275" cy="3460750"/>
          </a:xfrm>
          <a:ln w="12700"/>
        </p:spPr>
      </p:sp>
      <p:sp>
        <p:nvSpPr>
          <p:cNvPr id="44037" name="Rectangle 3"/>
          <p:cNvSpPr>
            <a:spLocks noGrp="1" noChangeArrowheads="1"/>
          </p:cNvSpPr>
          <p:nvPr>
            <p:ph type="body" idx="1"/>
          </p:nvPr>
        </p:nvSpPr>
        <p:spPr>
          <a:xfrm>
            <a:off x="856523" y="4413024"/>
            <a:ext cx="5164997" cy="43530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92" tIns="46896" rIns="93792" bIns="46896"/>
          <a:lstStyle/>
          <a:p>
            <a:pPr eaLnBrk="1" hangingPunct="1"/>
            <a:r>
              <a:rPr lang="en-US" sz="1400" dirty="0" smtClean="0">
                <a:latin typeface="Times New Roman" pitchFamily="18" charset="0"/>
              </a:rPr>
              <a:t>California has </a:t>
            </a:r>
            <a:r>
              <a:rPr lang="en-US" sz="1400" dirty="0">
                <a:latin typeface="Times New Roman" pitchFamily="18" charset="0"/>
              </a:rPr>
              <a:t>no hierarchy of </a:t>
            </a:r>
            <a:r>
              <a:rPr lang="en-US" sz="1400" dirty="0" smtClean="0">
                <a:latin typeface="Times New Roman" pitchFamily="18" charset="0"/>
              </a:rPr>
              <a:t>decision</a:t>
            </a:r>
            <a:r>
              <a:rPr lang="en-US" sz="1400" baseline="0" dirty="0" smtClean="0">
                <a:latin typeface="Times New Roman" pitchFamily="18" charset="0"/>
              </a:rPr>
              <a:t> </a:t>
            </a:r>
            <a:r>
              <a:rPr lang="en-US" sz="1400" dirty="0" smtClean="0">
                <a:latin typeface="Times New Roman" pitchFamily="18" charset="0"/>
              </a:rPr>
              <a:t>makers</a:t>
            </a:r>
            <a:r>
              <a:rPr lang="en-US" sz="1400" dirty="0">
                <a:latin typeface="Times New Roman" pitchFamily="18" charset="0"/>
              </a:rPr>
              <a:t>. </a:t>
            </a:r>
            <a:r>
              <a:rPr lang="en-US" sz="1400" dirty="0" smtClean="0">
                <a:latin typeface="Times New Roman" pitchFamily="18" charset="0"/>
              </a:rPr>
              <a:t>While some people may think that </a:t>
            </a:r>
            <a:r>
              <a:rPr lang="en-US" sz="1400" dirty="0">
                <a:latin typeface="Times New Roman" pitchFamily="18" charset="0"/>
              </a:rPr>
              <a:t>the most logical </a:t>
            </a:r>
            <a:r>
              <a:rPr lang="en-US" sz="1400" dirty="0" smtClean="0">
                <a:latin typeface="Times New Roman" pitchFamily="18" charset="0"/>
              </a:rPr>
              <a:t>decision</a:t>
            </a:r>
            <a:r>
              <a:rPr lang="en-US" sz="1400" baseline="0" dirty="0" smtClean="0">
                <a:latin typeface="Times New Roman" pitchFamily="18" charset="0"/>
              </a:rPr>
              <a:t> </a:t>
            </a:r>
            <a:r>
              <a:rPr lang="en-US" sz="1400" dirty="0" smtClean="0">
                <a:latin typeface="Times New Roman" pitchFamily="18" charset="0"/>
              </a:rPr>
              <a:t>maker </a:t>
            </a:r>
            <a:r>
              <a:rPr lang="en-US" sz="1400" dirty="0">
                <a:latin typeface="Times New Roman" pitchFamily="18" charset="0"/>
              </a:rPr>
              <a:t>is the next of kin, </a:t>
            </a:r>
            <a:r>
              <a:rPr lang="en-US" sz="1400" dirty="0" smtClean="0">
                <a:latin typeface="Times New Roman" pitchFamily="18" charset="0"/>
              </a:rPr>
              <a:t>that is not required. </a:t>
            </a:r>
            <a:endParaRPr lang="en-US" sz="1400" dirty="0">
              <a:latin typeface="Times New Roman" pitchFamily="18" charset="0"/>
            </a:endParaRPr>
          </a:p>
          <a:p>
            <a:pPr eaLnBrk="1" hangingPunct="1"/>
            <a:r>
              <a:rPr lang="en-US" sz="1400" dirty="0">
                <a:latin typeface="Times New Roman" pitchFamily="18" charset="0"/>
              </a:rPr>
              <a:t>In your Advance Directive you </a:t>
            </a:r>
          </a:p>
          <a:p>
            <a:pPr marL="742950" lvl="1" indent="-285750" eaLnBrk="1" hangingPunct="1">
              <a:buFont typeface="Arial" panose="020B0604020202020204" pitchFamily="34" charset="0"/>
              <a:buChar char="•"/>
            </a:pPr>
            <a:r>
              <a:rPr lang="en-US" sz="1400" baseline="0" dirty="0" smtClean="0">
                <a:latin typeface="Times New Roman" pitchFamily="18" charset="0"/>
              </a:rPr>
              <a:t>m</a:t>
            </a:r>
            <a:r>
              <a:rPr lang="en-US" sz="1400" dirty="0" smtClean="0">
                <a:latin typeface="Times New Roman" pitchFamily="18" charset="0"/>
              </a:rPr>
              <a:t>ay </a:t>
            </a:r>
            <a:r>
              <a:rPr lang="en-US" sz="1400" dirty="0">
                <a:latin typeface="Times New Roman" pitchFamily="18" charset="0"/>
              </a:rPr>
              <a:t>indicate if there is </a:t>
            </a:r>
            <a:r>
              <a:rPr lang="en-US" sz="1400" dirty="0">
                <a:solidFill>
                  <a:srgbClr val="CC0000"/>
                </a:solidFill>
                <a:latin typeface="Times New Roman" pitchFamily="18" charset="0"/>
              </a:rPr>
              <a:t>someone who you do NOT want</a:t>
            </a:r>
            <a:r>
              <a:rPr lang="en-US" sz="1400" dirty="0">
                <a:latin typeface="Times New Roman" pitchFamily="18" charset="0"/>
              </a:rPr>
              <a:t> to be your decision-maker.</a:t>
            </a:r>
          </a:p>
          <a:p>
            <a:pPr marL="742950" lvl="1" indent="-285750" eaLnBrk="1" hangingPunct="1">
              <a:buFont typeface="Arial" panose="020B0604020202020204" pitchFamily="34" charset="0"/>
              <a:buChar char="•"/>
            </a:pPr>
            <a:r>
              <a:rPr lang="en-US" sz="1400" dirty="0" smtClean="0">
                <a:latin typeface="Times New Roman" pitchFamily="18" charset="0"/>
              </a:rPr>
              <a:t>assign </a:t>
            </a:r>
            <a:r>
              <a:rPr lang="en-US" sz="1400" dirty="0">
                <a:latin typeface="Times New Roman" pitchFamily="18" charset="0"/>
              </a:rPr>
              <a:t>a </a:t>
            </a:r>
            <a:r>
              <a:rPr lang="en-US" sz="1400" dirty="0">
                <a:solidFill>
                  <a:srgbClr val="CC0000"/>
                </a:solidFill>
                <a:latin typeface="Times New Roman" pitchFamily="18" charset="0"/>
              </a:rPr>
              <a:t>legal surrogate/agent which will take precedence</a:t>
            </a:r>
            <a:r>
              <a:rPr lang="en-US" sz="1400" dirty="0">
                <a:latin typeface="Times New Roman" pitchFamily="18" charset="0"/>
              </a:rPr>
              <a:t> over all family members.</a:t>
            </a:r>
          </a:p>
          <a:p>
            <a:pPr marL="742950" lvl="1" indent="-285750" eaLnBrk="1" hangingPunct="1">
              <a:buFont typeface="Arial" panose="020B0604020202020204" pitchFamily="34" charset="0"/>
              <a:buChar char="•"/>
            </a:pPr>
            <a:r>
              <a:rPr lang="en-US" sz="1400" dirty="0" smtClean="0">
                <a:solidFill>
                  <a:srgbClr val="CC0000"/>
                </a:solidFill>
                <a:latin typeface="Times New Roman" pitchFamily="18" charset="0"/>
              </a:rPr>
              <a:t>select an alternate </a:t>
            </a:r>
            <a:r>
              <a:rPr lang="en-US" sz="1400" dirty="0">
                <a:solidFill>
                  <a:srgbClr val="CC0000"/>
                </a:solidFill>
                <a:latin typeface="Times New Roman" pitchFamily="18" charset="0"/>
              </a:rPr>
              <a:t>in case the 1</a:t>
            </a:r>
            <a:r>
              <a:rPr lang="en-US" sz="1400" baseline="30000" dirty="0">
                <a:solidFill>
                  <a:srgbClr val="CC0000"/>
                </a:solidFill>
                <a:latin typeface="Times New Roman" pitchFamily="18" charset="0"/>
              </a:rPr>
              <a:t>st</a:t>
            </a:r>
            <a:r>
              <a:rPr lang="en-US" sz="1400" dirty="0">
                <a:solidFill>
                  <a:srgbClr val="CC0000"/>
                </a:solidFill>
                <a:latin typeface="Times New Roman" pitchFamily="18" charset="0"/>
              </a:rPr>
              <a:t> choice is not available</a:t>
            </a:r>
            <a:r>
              <a:rPr lang="en-US" sz="1400" dirty="0">
                <a:latin typeface="Times New Roman" pitchFamily="18" charset="0"/>
              </a:rPr>
              <a:t>.</a:t>
            </a:r>
          </a:p>
          <a:p>
            <a:pPr eaLnBrk="1" hangingPunct="1"/>
            <a:endParaRPr lang="en-US" sz="1400" dirty="0" smtClean="0">
              <a:latin typeface="Times New Roman" pitchFamily="18" charset="0"/>
            </a:endParaRPr>
          </a:p>
          <a:p>
            <a:pPr eaLnBrk="1" hangingPunct="1"/>
            <a:r>
              <a:rPr lang="en-US" sz="1400" dirty="0" smtClean="0">
                <a:latin typeface="Times New Roman" pitchFamily="18" charset="0"/>
              </a:rPr>
              <a:t>What should you consider when selecting an agent?</a:t>
            </a:r>
            <a:endParaRPr lang="en-US" sz="1400" dirty="0">
              <a:latin typeface="Times New Roman" pitchFamily="18" charset="0"/>
            </a:endParaRPr>
          </a:p>
          <a:p>
            <a:pPr marL="742950" lvl="1" indent="-285750" eaLnBrk="1" hangingPunct="1">
              <a:buFont typeface="Arial" panose="020B0604020202020204" pitchFamily="34" charset="0"/>
              <a:buChar char="•"/>
            </a:pPr>
            <a:r>
              <a:rPr lang="en-US" sz="1400" dirty="0" smtClean="0">
                <a:latin typeface="Times New Roman" pitchFamily="18" charset="0"/>
              </a:rPr>
              <a:t>Who </a:t>
            </a:r>
            <a:r>
              <a:rPr lang="en-US" sz="1400" dirty="0">
                <a:latin typeface="Times New Roman" pitchFamily="18" charset="0"/>
              </a:rPr>
              <a:t>do </a:t>
            </a:r>
            <a:r>
              <a:rPr lang="en-US" sz="1400" b="0" dirty="0">
                <a:latin typeface="Times New Roman" pitchFamily="18" charset="0"/>
              </a:rPr>
              <a:t>I trust to make the decisions I want?</a:t>
            </a:r>
          </a:p>
          <a:p>
            <a:pPr marL="742950" lvl="1" indent="-285750" eaLnBrk="1" hangingPunct="1">
              <a:buFont typeface="Arial" panose="020B0604020202020204" pitchFamily="34" charset="0"/>
              <a:buChar char="•"/>
            </a:pPr>
            <a:r>
              <a:rPr lang="en-US" sz="1400" dirty="0" smtClean="0">
                <a:latin typeface="Times New Roman" pitchFamily="18" charset="0"/>
              </a:rPr>
              <a:t>Who </a:t>
            </a:r>
            <a:r>
              <a:rPr lang="en-US" sz="1400" dirty="0">
                <a:latin typeface="Times New Roman" pitchFamily="18" charset="0"/>
              </a:rPr>
              <a:t>is most familiar with my views and values?</a:t>
            </a:r>
          </a:p>
          <a:p>
            <a:pPr marL="742950" lvl="1" indent="-285750" eaLnBrk="1" hangingPunct="1">
              <a:buFont typeface="Arial" panose="020B0604020202020204" pitchFamily="34" charset="0"/>
              <a:buChar char="•"/>
            </a:pPr>
            <a:r>
              <a:rPr lang="en-US" sz="1400" dirty="0" smtClean="0">
                <a:latin typeface="Times New Roman" pitchFamily="18" charset="0"/>
              </a:rPr>
              <a:t>Who </a:t>
            </a:r>
            <a:r>
              <a:rPr lang="en-US" sz="1400" dirty="0">
                <a:latin typeface="Times New Roman" pitchFamily="18" charset="0"/>
              </a:rPr>
              <a:t>is most likely to be willing to take on responsibility? Are they able to make these often-difficult decisions</a:t>
            </a:r>
            <a:r>
              <a:rPr lang="en-US" sz="1400" dirty="0" smtClean="0">
                <a:latin typeface="Times New Roman" pitchFamily="18" charset="0"/>
              </a:rPr>
              <a:t>?</a:t>
            </a:r>
          </a:p>
          <a:p>
            <a:pPr marL="742950" lvl="1" indent="-285750" eaLnBrk="1" hangingPunct="1">
              <a:buFont typeface="Arial" panose="020B0604020202020204" pitchFamily="34" charset="0"/>
              <a:buChar char="•"/>
            </a:pPr>
            <a:endParaRPr lang="en-US" sz="1400" dirty="0">
              <a:latin typeface="Times New Roman" pitchFamily="18" charset="0"/>
            </a:endParaRPr>
          </a:p>
          <a:p>
            <a:pPr eaLnBrk="1" hangingPunct="1">
              <a:spcBef>
                <a:spcPct val="50000"/>
              </a:spcBef>
            </a:pPr>
            <a:r>
              <a:rPr lang="en-US" sz="1400" dirty="0" smtClean="0">
                <a:solidFill>
                  <a:srgbClr val="CC0000"/>
                </a:solidFill>
                <a:latin typeface="Times New Roman" pitchFamily="18" charset="0"/>
              </a:rPr>
              <a:t>It is important </a:t>
            </a:r>
            <a:r>
              <a:rPr lang="en-US" sz="1400" dirty="0">
                <a:solidFill>
                  <a:srgbClr val="CC0000"/>
                </a:solidFill>
                <a:latin typeface="Times New Roman" pitchFamily="18" charset="0"/>
              </a:rPr>
              <a:t>to tell your family members who you </a:t>
            </a:r>
            <a:r>
              <a:rPr lang="en-US" sz="1400" dirty="0" smtClean="0">
                <a:solidFill>
                  <a:srgbClr val="CC0000"/>
                </a:solidFill>
                <a:latin typeface="Times New Roman" pitchFamily="18" charset="0"/>
              </a:rPr>
              <a:t>choose </a:t>
            </a:r>
            <a:r>
              <a:rPr lang="en-US" sz="1400" dirty="0">
                <a:solidFill>
                  <a:srgbClr val="CC0000"/>
                </a:solidFill>
                <a:latin typeface="Times New Roman" pitchFamily="18" charset="0"/>
              </a:rPr>
              <a:t>and why.</a:t>
            </a:r>
            <a:r>
              <a:rPr lang="en-US" dirty="0" smtClean="0">
                <a:latin typeface="Times New Roman" pitchFamily="18" charset="0"/>
              </a:rPr>
              <a:t> Since an Advance Directive is usually invoked in a time of crisis or great emotion, it is not the best time to spring on the family that mom asked the youngest daughter to speak for her. It can be difficult for a family member to face not only the serious illness of a loved one but also the knowledge that someone else was asked to make decisions.</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r>
              <a:rPr lang="en-US" smtClean="0"/>
              <a:t>Partners in Caring - April, 2012</a:t>
            </a:r>
          </a:p>
        </p:txBody>
      </p:sp>
      <p:sp>
        <p:nvSpPr>
          <p:cNvPr id="43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fld id="{FECF98F5-ED14-4449-9D03-ED3D2581FFCF}" type="slidenum">
              <a:rPr lang="en-US" smtClean="0"/>
              <a:pPr/>
              <a:t>21</a:t>
            </a:fld>
            <a:endParaRPr lang="en-US" smtClean="0"/>
          </a:p>
        </p:txBody>
      </p:sp>
      <p:sp>
        <p:nvSpPr>
          <p:cNvPr id="43012" name="Rectangle 2"/>
          <p:cNvSpPr>
            <a:spLocks noGrp="1" noRot="1" noChangeAspect="1" noChangeArrowheads="1" noTextEdit="1"/>
          </p:cNvSpPr>
          <p:nvPr>
            <p:ph type="sldImg"/>
          </p:nvPr>
        </p:nvSpPr>
        <p:spPr>
          <a:xfrm>
            <a:off x="1230313" y="712788"/>
            <a:ext cx="4613275" cy="3460750"/>
          </a:xfrm>
          <a:ln w="12700"/>
        </p:spPr>
      </p:sp>
      <p:sp>
        <p:nvSpPr>
          <p:cNvPr id="43013" name="Rectangle 3"/>
          <p:cNvSpPr>
            <a:spLocks noGrp="1" noChangeArrowheads="1"/>
          </p:cNvSpPr>
          <p:nvPr>
            <p:ph type="body" idx="1"/>
          </p:nvPr>
        </p:nvSpPr>
        <p:spPr>
          <a:xfrm>
            <a:off x="911292" y="4413024"/>
            <a:ext cx="5180210" cy="42009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92" tIns="46896" rIns="93792" bIns="46896"/>
          <a:lstStyle/>
          <a:p>
            <a:pPr marL="232589" indent="-232589" eaLnBrk="1" hangingPunct="1">
              <a:lnSpc>
                <a:spcPct val="90000"/>
              </a:lnSpc>
            </a:pPr>
            <a:r>
              <a:rPr lang="en-US" sz="1400" dirty="0" smtClean="0">
                <a:latin typeface="Times New Roman" pitchFamily="18" charset="0"/>
              </a:rPr>
              <a:t>There</a:t>
            </a:r>
            <a:r>
              <a:rPr lang="en-US" sz="1400" baseline="0" dirty="0" smtClean="0">
                <a:latin typeface="Times New Roman" pitchFamily="18" charset="0"/>
              </a:rPr>
              <a:t> is n</a:t>
            </a:r>
            <a:r>
              <a:rPr lang="en-US" sz="1400" dirty="0" smtClean="0">
                <a:latin typeface="Times New Roman" pitchFamily="18" charset="0"/>
              </a:rPr>
              <a:t>othing </a:t>
            </a:r>
            <a:r>
              <a:rPr lang="en-US" sz="1400" dirty="0">
                <a:latin typeface="Times New Roman" pitchFamily="18" charset="0"/>
              </a:rPr>
              <a:t>magical about a </a:t>
            </a:r>
            <a:r>
              <a:rPr lang="en-US" sz="1400" dirty="0" smtClean="0">
                <a:latin typeface="Times New Roman" pitchFamily="18" charset="0"/>
              </a:rPr>
              <a:t>particular form</a:t>
            </a:r>
            <a:r>
              <a:rPr lang="en-US" sz="1400" dirty="0">
                <a:latin typeface="Times New Roman" pitchFamily="18" charset="0"/>
              </a:rPr>
              <a:t>.</a:t>
            </a:r>
          </a:p>
          <a:p>
            <a:pPr marL="232589" indent="-232589" eaLnBrk="1" hangingPunct="1">
              <a:lnSpc>
                <a:spcPct val="90000"/>
              </a:lnSpc>
            </a:pPr>
            <a:r>
              <a:rPr lang="en-US" sz="1400" dirty="0">
                <a:latin typeface="Times New Roman" pitchFamily="18" charset="0"/>
              </a:rPr>
              <a:t>You could write your wishes on a yellow tablet and it would be legal, as long as </a:t>
            </a:r>
            <a:r>
              <a:rPr lang="en-US" sz="1400" dirty="0">
                <a:solidFill>
                  <a:srgbClr val="CC0000"/>
                </a:solidFill>
                <a:latin typeface="Times New Roman" pitchFamily="18" charset="0"/>
              </a:rPr>
              <a:t>it has at least these things</a:t>
            </a:r>
            <a:r>
              <a:rPr lang="en-US" sz="1400" dirty="0">
                <a:latin typeface="Times New Roman" pitchFamily="18" charset="0"/>
              </a:rPr>
              <a:t>:</a:t>
            </a:r>
          </a:p>
          <a:p>
            <a:pPr marL="232589" indent="-232589" eaLnBrk="1" hangingPunct="1">
              <a:lnSpc>
                <a:spcPct val="90000"/>
              </a:lnSpc>
              <a:buFontTx/>
              <a:buAutoNum type="arabicPeriod"/>
            </a:pPr>
            <a:r>
              <a:rPr lang="en-US" sz="1400" dirty="0">
                <a:latin typeface="Times New Roman" pitchFamily="18" charset="0"/>
              </a:rPr>
              <a:t>Your signature and </a:t>
            </a:r>
            <a:r>
              <a:rPr lang="en-US" sz="1400" dirty="0" smtClean="0">
                <a:latin typeface="Times New Roman" pitchFamily="18" charset="0"/>
              </a:rPr>
              <a:t>the date</a:t>
            </a:r>
            <a:endParaRPr lang="en-US" sz="1400" dirty="0">
              <a:latin typeface="Times New Roman" pitchFamily="18" charset="0"/>
            </a:endParaRPr>
          </a:p>
          <a:p>
            <a:pPr marL="232589" indent="-232589" eaLnBrk="1" hangingPunct="1">
              <a:lnSpc>
                <a:spcPct val="90000"/>
              </a:lnSpc>
            </a:pPr>
            <a:endParaRPr lang="en-US" sz="1400" dirty="0" smtClean="0">
              <a:latin typeface="Times New Roman" pitchFamily="18" charset="0"/>
            </a:endParaRPr>
          </a:p>
          <a:p>
            <a:pPr marL="232589" indent="-232589" eaLnBrk="1" hangingPunct="1">
              <a:lnSpc>
                <a:spcPct val="90000"/>
              </a:lnSpc>
            </a:pPr>
            <a:r>
              <a:rPr lang="en-US" sz="1400" dirty="0" smtClean="0">
                <a:latin typeface="Times New Roman" pitchFamily="18" charset="0"/>
              </a:rPr>
              <a:t>2</a:t>
            </a:r>
            <a:r>
              <a:rPr lang="en-US" sz="1400" dirty="0">
                <a:latin typeface="Times New Roman" pitchFamily="18" charset="0"/>
              </a:rPr>
              <a:t>. The signatures of 2 qualified witnesses (see below) </a:t>
            </a:r>
            <a:r>
              <a:rPr lang="en-US" sz="1400" u="sng" dirty="0">
                <a:latin typeface="Times New Roman" pitchFamily="18" charset="0"/>
              </a:rPr>
              <a:t>or</a:t>
            </a:r>
            <a:r>
              <a:rPr lang="en-US" sz="1400" dirty="0">
                <a:latin typeface="Times New Roman" pitchFamily="18" charset="0"/>
              </a:rPr>
              <a:t> have the signature notarized</a:t>
            </a:r>
          </a:p>
          <a:p>
            <a:pPr marL="700828" lvl="1" indent="-232589" eaLnBrk="1" hangingPunct="1">
              <a:lnSpc>
                <a:spcPct val="70000"/>
              </a:lnSpc>
              <a:spcBef>
                <a:spcPct val="50000"/>
              </a:spcBef>
            </a:pPr>
            <a:r>
              <a:rPr lang="en-US" sz="1400" b="1" u="none" dirty="0">
                <a:latin typeface="Times New Roman" pitchFamily="18" charset="0"/>
              </a:rPr>
              <a:t>Qualified </a:t>
            </a:r>
            <a:r>
              <a:rPr lang="en-US" sz="1400" b="1" u="none" dirty="0" smtClean="0">
                <a:latin typeface="Times New Roman" pitchFamily="18" charset="0"/>
              </a:rPr>
              <a:t>witnesses</a:t>
            </a:r>
            <a:r>
              <a:rPr lang="en-US" sz="1400" b="0" u="none" baseline="0" dirty="0">
                <a:latin typeface="Times New Roman" pitchFamily="18" charset="0"/>
              </a:rPr>
              <a:t> </a:t>
            </a:r>
            <a:r>
              <a:rPr lang="en-US" sz="1400" b="0" u="none" baseline="0" dirty="0" smtClean="0">
                <a:latin typeface="Times New Roman" pitchFamily="18" charset="0"/>
              </a:rPr>
              <a:t>are:</a:t>
            </a:r>
            <a:endParaRPr lang="en-US" sz="1400" u="none" dirty="0">
              <a:latin typeface="Times New Roman" pitchFamily="18" charset="0"/>
            </a:endParaRPr>
          </a:p>
          <a:p>
            <a:pPr marL="700828" lvl="1" indent="-232589" eaLnBrk="1" hangingPunct="1">
              <a:lnSpc>
                <a:spcPct val="70000"/>
              </a:lnSpc>
              <a:spcBef>
                <a:spcPct val="50000"/>
              </a:spcBef>
              <a:buFontTx/>
              <a:buChar char="•"/>
            </a:pPr>
            <a:r>
              <a:rPr lang="en-US" sz="1400" dirty="0">
                <a:latin typeface="Times New Roman" pitchFamily="18" charset="0"/>
              </a:rPr>
              <a:t>18 years of age</a:t>
            </a:r>
          </a:p>
          <a:p>
            <a:pPr marL="700828" lvl="1" indent="-232589" eaLnBrk="1" hangingPunct="1">
              <a:lnSpc>
                <a:spcPct val="70000"/>
              </a:lnSpc>
              <a:buFontTx/>
              <a:buChar char="•"/>
            </a:pPr>
            <a:r>
              <a:rPr lang="en-US" sz="1400" dirty="0">
                <a:latin typeface="Times New Roman" pitchFamily="18" charset="0"/>
              </a:rPr>
              <a:t>not the appointed </a:t>
            </a:r>
            <a:r>
              <a:rPr lang="en-US" sz="1400" dirty="0" smtClean="0">
                <a:latin typeface="Times New Roman" pitchFamily="18" charset="0"/>
              </a:rPr>
              <a:t>healthcare decision maker</a:t>
            </a:r>
            <a:endParaRPr lang="en-US" sz="1400" dirty="0">
              <a:latin typeface="Times New Roman" pitchFamily="18" charset="0"/>
            </a:endParaRPr>
          </a:p>
          <a:p>
            <a:pPr marL="700828" lvl="1" indent="-232589" eaLnBrk="1" hangingPunct="1">
              <a:lnSpc>
                <a:spcPct val="70000"/>
              </a:lnSpc>
              <a:buFontTx/>
              <a:buChar char="•"/>
            </a:pPr>
            <a:r>
              <a:rPr lang="en-US" sz="1400" dirty="0">
                <a:latin typeface="Times New Roman" pitchFamily="18" charset="0"/>
              </a:rPr>
              <a:t>not the person’s </a:t>
            </a:r>
            <a:r>
              <a:rPr lang="en-US" sz="1400" dirty="0" smtClean="0">
                <a:latin typeface="Times New Roman" pitchFamily="18" charset="0"/>
              </a:rPr>
              <a:t>healthcare </a:t>
            </a:r>
            <a:r>
              <a:rPr lang="en-US" sz="1400" dirty="0">
                <a:latin typeface="Times New Roman" pitchFamily="18" charset="0"/>
              </a:rPr>
              <a:t>provider or an employee of </a:t>
            </a:r>
            <a:r>
              <a:rPr lang="en-US" sz="1400" dirty="0" smtClean="0">
                <a:latin typeface="Times New Roman" pitchFamily="18" charset="0"/>
              </a:rPr>
              <a:t>the provider </a:t>
            </a:r>
            <a:r>
              <a:rPr lang="en-US" sz="1400" dirty="0">
                <a:latin typeface="Times New Roman" pitchFamily="18" charset="0"/>
              </a:rPr>
              <a:t>(unless </a:t>
            </a:r>
            <a:r>
              <a:rPr lang="en-US" sz="1400" dirty="0" smtClean="0">
                <a:latin typeface="Times New Roman" pitchFamily="18" charset="0"/>
              </a:rPr>
              <a:t>they are a family </a:t>
            </a:r>
            <a:r>
              <a:rPr lang="en-US" sz="1400" dirty="0">
                <a:latin typeface="Times New Roman" pitchFamily="18" charset="0"/>
              </a:rPr>
              <a:t>member)</a:t>
            </a:r>
          </a:p>
          <a:p>
            <a:pPr marL="700828" lvl="1" indent="-232589" eaLnBrk="1" hangingPunct="1">
              <a:lnSpc>
                <a:spcPct val="70000"/>
              </a:lnSpc>
              <a:buFontTx/>
              <a:buChar char="•"/>
            </a:pPr>
            <a:r>
              <a:rPr lang="en-US" sz="1400" dirty="0">
                <a:latin typeface="Times New Roman" pitchFamily="18" charset="0"/>
              </a:rPr>
              <a:t>not an employee of a nursing or residential care facility where </a:t>
            </a:r>
            <a:r>
              <a:rPr lang="en-US" sz="1400" dirty="0" smtClean="0">
                <a:latin typeface="Times New Roman" pitchFamily="18" charset="0"/>
              </a:rPr>
              <a:t>the person lives </a:t>
            </a:r>
            <a:r>
              <a:rPr lang="en-US" sz="1400" dirty="0">
                <a:latin typeface="Times New Roman" pitchFamily="18" charset="0"/>
              </a:rPr>
              <a:t>(</a:t>
            </a:r>
            <a:r>
              <a:rPr lang="en-US" sz="1400" dirty="0" smtClean="0">
                <a:latin typeface="Times New Roman" pitchFamily="18" charset="0"/>
              </a:rPr>
              <a:t>unless they are a </a:t>
            </a:r>
            <a:r>
              <a:rPr lang="en-US" sz="1400" dirty="0">
                <a:latin typeface="Times New Roman" pitchFamily="18" charset="0"/>
              </a:rPr>
              <a:t>family member)  </a:t>
            </a:r>
          </a:p>
          <a:p>
            <a:pPr marL="700828" lvl="1" indent="-232589" eaLnBrk="1" hangingPunct="1">
              <a:lnSpc>
                <a:spcPct val="70000"/>
              </a:lnSpc>
              <a:buFontTx/>
              <a:buChar char="•"/>
            </a:pPr>
            <a:r>
              <a:rPr lang="en-US" sz="1400" dirty="0">
                <a:latin typeface="Times New Roman" pitchFamily="18" charset="0"/>
              </a:rPr>
              <a:t>O</a:t>
            </a:r>
            <a:r>
              <a:rPr lang="en-US" sz="1400" dirty="0" smtClean="0">
                <a:latin typeface="Times New Roman" pitchFamily="18" charset="0"/>
              </a:rPr>
              <a:t>ne </a:t>
            </a:r>
            <a:r>
              <a:rPr lang="en-US" sz="1400" dirty="0">
                <a:latin typeface="Times New Roman" pitchFamily="18" charset="0"/>
              </a:rPr>
              <a:t>of the witnesses </a:t>
            </a:r>
            <a:r>
              <a:rPr lang="en-US" sz="1400" dirty="0" smtClean="0">
                <a:latin typeface="Times New Roman" pitchFamily="18" charset="0"/>
              </a:rPr>
              <a:t>must not be </a:t>
            </a:r>
            <a:r>
              <a:rPr lang="en-US" sz="1400" dirty="0">
                <a:latin typeface="Times New Roman" pitchFamily="18" charset="0"/>
              </a:rPr>
              <a:t>related to the person or entitled to any part of the </a:t>
            </a:r>
            <a:r>
              <a:rPr lang="en-US" sz="1400" dirty="0" smtClean="0">
                <a:latin typeface="Times New Roman" pitchFamily="18" charset="0"/>
              </a:rPr>
              <a:t>estate</a:t>
            </a:r>
            <a:endParaRPr lang="en-US" sz="1400" dirty="0">
              <a:latin typeface="Times New Roman" pitchFamily="18" charset="0"/>
            </a:endParaRPr>
          </a:p>
          <a:p>
            <a:pPr marL="232589" indent="-232589" eaLnBrk="1" hangingPunct="1">
              <a:lnSpc>
                <a:spcPct val="90000"/>
              </a:lnSpc>
            </a:pPr>
            <a:endParaRPr lang="en-US" sz="1400" i="1" dirty="0" smtClean="0">
              <a:latin typeface="Times New Roman" pitchFamily="18" charset="0"/>
            </a:endParaRPr>
          </a:p>
          <a:p>
            <a:pPr marL="232589" indent="-232589" eaLnBrk="1" hangingPunct="1">
              <a:lnSpc>
                <a:spcPct val="90000"/>
              </a:lnSpc>
            </a:pPr>
            <a:r>
              <a:rPr lang="en-US" sz="1400" i="1" dirty="0" smtClean="0">
                <a:latin typeface="Times New Roman" pitchFamily="18" charset="0"/>
              </a:rPr>
              <a:t>Witnesses </a:t>
            </a:r>
            <a:r>
              <a:rPr lang="en-US" sz="1400" i="1" dirty="0">
                <a:latin typeface="Times New Roman" pitchFamily="18" charset="0"/>
              </a:rPr>
              <a:t>are testifying that you are the person signing the document; they do not need to read nor agree with the document.</a:t>
            </a:r>
          </a:p>
          <a:p>
            <a:pPr marL="232589" indent="-232589" eaLnBrk="1" hangingPunct="1">
              <a:lnSpc>
                <a:spcPct val="90000"/>
              </a:lnSpc>
            </a:pPr>
            <a:endParaRPr lang="en-US" sz="1400" dirty="0" smtClean="0">
              <a:latin typeface="Times New Roman" pitchFamily="18" charset="0"/>
            </a:endParaRPr>
          </a:p>
          <a:p>
            <a:pPr marL="232589" indent="-232589" eaLnBrk="1" hangingPunct="1">
              <a:lnSpc>
                <a:spcPct val="90000"/>
              </a:lnSpc>
            </a:pPr>
            <a:r>
              <a:rPr lang="en-US" sz="1400" dirty="0" smtClean="0">
                <a:latin typeface="Times New Roman" pitchFamily="18" charset="0"/>
              </a:rPr>
              <a:t>3</a:t>
            </a:r>
            <a:r>
              <a:rPr lang="en-US" sz="1400" dirty="0">
                <a:latin typeface="Times New Roman" pitchFamily="18" charset="0"/>
              </a:rPr>
              <a:t>. If you are in a </a:t>
            </a:r>
            <a:r>
              <a:rPr lang="en-US" sz="1400" dirty="0" smtClean="0">
                <a:latin typeface="Times New Roman" pitchFamily="18" charset="0"/>
              </a:rPr>
              <a:t>nursing home, the form must be signed by the ombudsman.</a:t>
            </a:r>
            <a:endParaRPr lang="en-US" sz="1400" dirty="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r>
              <a:rPr lang="en-US" smtClean="0"/>
              <a:t>Partners in Caring - April, 2012</a:t>
            </a:r>
          </a:p>
        </p:txBody>
      </p:sp>
      <p:sp>
        <p:nvSpPr>
          <p:cNvPr id="450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fld id="{ECB3CBC1-4A80-4B10-BB1B-A134558623E9}" type="slidenum">
              <a:rPr lang="en-US" smtClean="0"/>
              <a:pPr/>
              <a:t>22</a:t>
            </a:fld>
            <a:endParaRPr lang="en-US" smtClean="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xfrm>
            <a:off x="701345" y="4416098"/>
            <a:ext cx="5764410" cy="41839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rPr>
              <a:t>Your instructions can be as specific as you care to make them. They might include things like:</a:t>
            </a:r>
          </a:p>
          <a:p>
            <a:pPr eaLnBrk="1" hangingPunct="1">
              <a:buFontTx/>
              <a:buChar char="•"/>
            </a:pPr>
            <a:r>
              <a:rPr lang="en-US" sz="1400" dirty="0" smtClean="0">
                <a:latin typeface="Times New Roman" pitchFamily="18" charset="0"/>
              </a:rPr>
              <a:t> Where </a:t>
            </a:r>
            <a:r>
              <a:rPr lang="en-US" sz="1400" dirty="0">
                <a:latin typeface="Times New Roman" pitchFamily="18" charset="0"/>
              </a:rPr>
              <a:t>you would prefer to die, e.g., at </a:t>
            </a:r>
            <a:r>
              <a:rPr lang="en-US" sz="1400" dirty="0" smtClean="0">
                <a:latin typeface="Times New Roman" pitchFamily="18" charset="0"/>
              </a:rPr>
              <a:t>home, the hospital</a:t>
            </a:r>
            <a:r>
              <a:rPr lang="en-US" sz="1400" baseline="0" dirty="0" smtClean="0">
                <a:latin typeface="Times New Roman" pitchFamily="18" charset="0"/>
              </a:rPr>
              <a:t> …..</a:t>
            </a:r>
            <a:endParaRPr lang="en-US" sz="1400" dirty="0">
              <a:latin typeface="Times New Roman" pitchFamily="18" charset="0"/>
            </a:endParaRPr>
          </a:p>
          <a:p>
            <a:pPr eaLnBrk="1" hangingPunct="1">
              <a:buFontTx/>
              <a:buChar char="•"/>
            </a:pPr>
            <a:r>
              <a:rPr lang="en-US" sz="1400" dirty="0" smtClean="0">
                <a:latin typeface="Times New Roman" pitchFamily="18" charset="0"/>
              </a:rPr>
              <a:t> What </a:t>
            </a:r>
            <a:r>
              <a:rPr lang="en-US" sz="1400" dirty="0">
                <a:latin typeface="Times New Roman" pitchFamily="18" charset="0"/>
              </a:rPr>
              <a:t>doctor you want </a:t>
            </a:r>
            <a:r>
              <a:rPr lang="en-US" sz="1400" dirty="0" smtClean="0">
                <a:latin typeface="Times New Roman" pitchFamily="18" charset="0"/>
              </a:rPr>
              <a:t>to care for you</a:t>
            </a:r>
            <a:endParaRPr lang="en-US" sz="1400" dirty="0">
              <a:latin typeface="Times New Roman" pitchFamily="18" charset="0"/>
            </a:endParaRPr>
          </a:p>
          <a:p>
            <a:pPr eaLnBrk="1" hangingPunct="1">
              <a:buFontTx/>
              <a:buChar char="•"/>
            </a:pPr>
            <a:r>
              <a:rPr lang="en-US" sz="1400" dirty="0" smtClean="0">
                <a:latin typeface="Times New Roman" pitchFamily="18" charset="0"/>
              </a:rPr>
              <a:t> Your </a:t>
            </a:r>
            <a:r>
              <a:rPr lang="en-US" sz="1400" dirty="0">
                <a:latin typeface="Times New Roman" pitchFamily="18" charset="0"/>
              </a:rPr>
              <a:t>thoughts on accepting or refusing particular treatments like CPR, artificial nutrition and hydration, breathing machines etc.</a:t>
            </a:r>
          </a:p>
          <a:p>
            <a:pPr marL="742950" lvl="1" indent="-285750" eaLnBrk="1" hangingPunct="1">
              <a:buFont typeface="Wingdings" panose="05000000000000000000" pitchFamily="2" charset="2"/>
              <a:buChar char="ü"/>
            </a:pPr>
            <a:r>
              <a:rPr lang="en-US" sz="1400" dirty="0" smtClean="0">
                <a:latin typeface="Times New Roman" pitchFamily="18" charset="0"/>
              </a:rPr>
              <a:t>Unless </a:t>
            </a:r>
            <a:r>
              <a:rPr lang="en-US" sz="1400" dirty="0">
                <a:latin typeface="Times New Roman" pitchFamily="18" charset="0"/>
              </a:rPr>
              <a:t>you know </a:t>
            </a:r>
            <a:r>
              <a:rPr lang="en-US" sz="1400" dirty="0" smtClean="0">
                <a:latin typeface="Times New Roman" pitchFamily="18" charset="0"/>
              </a:rPr>
              <a:t>the exact </a:t>
            </a:r>
            <a:r>
              <a:rPr lang="en-US" sz="1400" dirty="0">
                <a:latin typeface="Times New Roman" pitchFamily="18" charset="0"/>
              </a:rPr>
              <a:t>situation you </a:t>
            </a:r>
            <a:r>
              <a:rPr lang="en-US" sz="1400" dirty="0" smtClean="0">
                <a:latin typeface="Times New Roman" pitchFamily="18" charset="0"/>
              </a:rPr>
              <a:t>may face</a:t>
            </a:r>
            <a:r>
              <a:rPr lang="en-US" sz="1400" dirty="0">
                <a:latin typeface="Times New Roman" pitchFamily="18" charset="0"/>
              </a:rPr>
              <a:t>, it can be difficult to </a:t>
            </a:r>
            <a:r>
              <a:rPr lang="en-US" sz="1400" dirty="0" smtClean="0">
                <a:latin typeface="Times New Roman" pitchFamily="18" charset="0"/>
              </a:rPr>
              <a:t>make decisions about specific treatments. </a:t>
            </a:r>
            <a:r>
              <a:rPr lang="en-US" sz="1400" dirty="0">
                <a:latin typeface="Times New Roman" pitchFamily="18" charset="0"/>
              </a:rPr>
              <a:t>For example, you may want a </a:t>
            </a:r>
            <a:r>
              <a:rPr lang="en-US" sz="1400" dirty="0" smtClean="0">
                <a:latin typeface="Times New Roman" pitchFamily="18" charset="0"/>
              </a:rPr>
              <a:t>ventilator if </a:t>
            </a:r>
            <a:r>
              <a:rPr lang="en-US" sz="1400" dirty="0">
                <a:latin typeface="Times New Roman" pitchFamily="18" charset="0"/>
              </a:rPr>
              <a:t>it gets you </a:t>
            </a:r>
            <a:r>
              <a:rPr lang="en-US" sz="1400" dirty="0" smtClean="0">
                <a:latin typeface="Times New Roman" pitchFamily="18" charset="0"/>
              </a:rPr>
              <a:t>through a </a:t>
            </a:r>
            <a:r>
              <a:rPr lang="en-US" sz="1400" dirty="0">
                <a:latin typeface="Times New Roman" pitchFamily="18" charset="0"/>
              </a:rPr>
              <a:t>crisis during a serious illness. </a:t>
            </a:r>
            <a:r>
              <a:rPr lang="en-US" sz="1400" dirty="0" smtClean="0">
                <a:latin typeface="Times New Roman" pitchFamily="18" charset="0"/>
              </a:rPr>
              <a:t>And, CPR </a:t>
            </a:r>
            <a:r>
              <a:rPr lang="en-US" sz="1400" dirty="0">
                <a:latin typeface="Times New Roman" pitchFamily="18" charset="0"/>
              </a:rPr>
              <a:t>is often appropriate for an otherwise healthy adult.</a:t>
            </a:r>
          </a:p>
          <a:p>
            <a:pPr marL="742950" lvl="1" indent="-285750" eaLnBrk="1" hangingPunct="1">
              <a:buFont typeface="Wingdings" panose="05000000000000000000" pitchFamily="2" charset="2"/>
              <a:buChar char="ü"/>
            </a:pPr>
            <a:r>
              <a:rPr lang="en-US" sz="1400" dirty="0" smtClean="0">
                <a:latin typeface="Times New Roman" pitchFamily="18" charset="0"/>
              </a:rPr>
              <a:t>It may help </a:t>
            </a:r>
            <a:r>
              <a:rPr lang="en-US" sz="1400" dirty="0">
                <a:latin typeface="Times New Roman" pitchFamily="18" charset="0"/>
              </a:rPr>
              <a:t>to </a:t>
            </a:r>
            <a:r>
              <a:rPr lang="en-US" sz="1400" u="none" dirty="0">
                <a:solidFill>
                  <a:srgbClr val="CC0000"/>
                </a:solidFill>
                <a:latin typeface="Times New Roman" pitchFamily="18" charset="0"/>
              </a:rPr>
              <a:t>think about the </a:t>
            </a:r>
            <a:r>
              <a:rPr lang="en-US" sz="1400" b="1" u="none" dirty="0" smtClean="0">
                <a:solidFill>
                  <a:srgbClr val="CC0000"/>
                </a:solidFill>
                <a:latin typeface="Times New Roman" pitchFamily="18" charset="0"/>
              </a:rPr>
              <a:t>goals </a:t>
            </a:r>
            <a:r>
              <a:rPr lang="en-US" sz="1400" b="1" u="none" dirty="0">
                <a:solidFill>
                  <a:srgbClr val="CC0000"/>
                </a:solidFill>
                <a:latin typeface="Times New Roman" pitchFamily="18" charset="0"/>
              </a:rPr>
              <a:t>of treatment</a:t>
            </a:r>
            <a:r>
              <a:rPr lang="en-US" sz="1400" dirty="0">
                <a:latin typeface="Times New Roman" pitchFamily="18" charset="0"/>
              </a:rPr>
              <a:t>. </a:t>
            </a:r>
            <a:r>
              <a:rPr lang="en-US" sz="1400" dirty="0" smtClean="0">
                <a:latin typeface="Times New Roman" pitchFamily="18" charset="0"/>
              </a:rPr>
              <a:t> For </a:t>
            </a:r>
            <a:r>
              <a:rPr lang="en-US" sz="1400" dirty="0">
                <a:latin typeface="Times New Roman" pitchFamily="18" charset="0"/>
              </a:rPr>
              <a:t>example, I would want to be at home … to be conscious and able to communicate with my loved ones … to have my pain controlled.</a:t>
            </a:r>
          </a:p>
          <a:p>
            <a:pPr eaLnBrk="1" hangingPunct="1">
              <a:buFontTx/>
              <a:buChar char="•"/>
            </a:pPr>
            <a:r>
              <a:rPr lang="en-US" sz="1400" dirty="0" smtClean="0">
                <a:latin typeface="Times New Roman" pitchFamily="18" charset="0"/>
              </a:rPr>
              <a:t>Any </a:t>
            </a:r>
            <a:r>
              <a:rPr lang="en-US" sz="1400" dirty="0">
                <a:latin typeface="Times New Roman" pitchFamily="18" charset="0"/>
              </a:rPr>
              <a:t>instructions </a:t>
            </a:r>
            <a:r>
              <a:rPr lang="en-US" sz="1400" dirty="0" smtClean="0">
                <a:latin typeface="Times New Roman" pitchFamily="18" charset="0"/>
              </a:rPr>
              <a:t>related to whether or not you want to make organ </a:t>
            </a:r>
            <a:r>
              <a:rPr lang="en-US" sz="1400" dirty="0">
                <a:latin typeface="Times New Roman" pitchFamily="18" charset="0"/>
              </a:rPr>
              <a:t>and tissue donations.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r>
              <a:rPr lang="en-US" smtClean="0"/>
              <a:t>Partners in Caring - April, 2012</a:t>
            </a:r>
          </a:p>
        </p:txBody>
      </p:sp>
      <p:sp>
        <p:nvSpPr>
          <p:cNvPr id="460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fld id="{1D2C5FCD-F054-4588-A089-F17CE74FAB1B}" type="slidenum">
              <a:rPr lang="en-US" smtClean="0"/>
              <a:pPr/>
              <a:t>23</a:t>
            </a:fld>
            <a:endParaRPr lang="en-US" smtClean="0"/>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rPr>
              <a:t>The most important thing to </a:t>
            </a:r>
            <a:r>
              <a:rPr lang="en-US" sz="1400" dirty="0" smtClean="0">
                <a:latin typeface="Times New Roman" pitchFamily="18" charset="0"/>
              </a:rPr>
              <a:t>remember</a:t>
            </a:r>
            <a:r>
              <a:rPr lang="en-US" sz="1400" baseline="0" dirty="0" smtClean="0">
                <a:latin typeface="Times New Roman" pitchFamily="18" charset="0"/>
              </a:rPr>
              <a:t> -- </a:t>
            </a:r>
            <a:r>
              <a:rPr lang="en-US" sz="1400" b="1" dirty="0" smtClean="0">
                <a:solidFill>
                  <a:srgbClr val="CC0000"/>
                </a:solidFill>
                <a:latin typeface="Times New Roman" pitchFamily="18" charset="0"/>
              </a:rPr>
              <a:t>this </a:t>
            </a:r>
            <a:r>
              <a:rPr lang="en-US" sz="1400" b="1" dirty="0">
                <a:solidFill>
                  <a:srgbClr val="CC0000"/>
                </a:solidFill>
                <a:latin typeface="Times New Roman" pitchFamily="18" charset="0"/>
              </a:rPr>
              <a:t>is not a secret document</a:t>
            </a:r>
            <a:r>
              <a:rPr lang="en-US" sz="1400" b="1" dirty="0">
                <a:latin typeface="Times New Roman" pitchFamily="18" charset="0"/>
              </a:rPr>
              <a:t>.</a:t>
            </a:r>
            <a:r>
              <a:rPr lang="en-US" sz="1400" dirty="0">
                <a:latin typeface="Times New Roman" pitchFamily="18" charset="0"/>
              </a:rPr>
              <a:t> </a:t>
            </a:r>
          </a:p>
          <a:p>
            <a:pPr lvl="1" eaLnBrk="1" hangingPunct="1">
              <a:buFontTx/>
              <a:buChar char="•"/>
            </a:pPr>
            <a:r>
              <a:rPr lang="en-US" sz="1400" dirty="0" smtClean="0">
                <a:latin typeface="Times New Roman" pitchFamily="18" charset="0"/>
              </a:rPr>
              <a:t> It </a:t>
            </a:r>
            <a:r>
              <a:rPr lang="en-US" sz="1400" dirty="0">
                <a:latin typeface="Times New Roman" pitchFamily="18" charset="0"/>
              </a:rPr>
              <a:t>is </a:t>
            </a:r>
            <a:r>
              <a:rPr lang="en-US" sz="1400" b="1" u="none" dirty="0" smtClean="0">
                <a:latin typeface="Times New Roman" pitchFamily="18" charset="0"/>
              </a:rPr>
              <a:t>not</a:t>
            </a:r>
            <a:r>
              <a:rPr lang="en-US" sz="1400" u="none" dirty="0" smtClean="0">
                <a:latin typeface="Times New Roman" pitchFamily="18" charset="0"/>
              </a:rPr>
              <a:t> </a:t>
            </a:r>
            <a:r>
              <a:rPr lang="en-US" sz="1400" dirty="0" smtClean="0">
                <a:latin typeface="Times New Roman" pitchFamily="18" charset="0"/>
              </a:rPr>
              <a:t>like </a:t>
            </a:r>
            <a:r>
              <a:rPr lang="en-US" sz="1400" dirty="0">
                <a:latin typeface="Times New Roman" pitchFamily="18" charset="0"/>
              </a:rPr>
              <a:t>a will. Don’t lock it up in a desk or put in your safe deposit box.</a:t>
            </a:r>
          </a:p>
          <a:p>
            <a:pPr eaLnBrk="1" hangingPunct="1"/>
            <a:endParaRPr lang="en-US" sz="1400" dirty="0">
              <a:latin typeface="Times New Roman" pitchFamily="18" charset="0"/>
            </a:endParaRPr>
          </a:p>
          <a:p>
            <a:pPr eaLnBrk="1" hangingPunct="1"/>
            <a:r>
              <a:rPr lang="en-US" sz="1400" dirty="0">
                <a:latin typeface="Times New Roman" pitchFamily="18" charset="0"/>
              </a:rPr>
              <a:t>Make sure your </a:t>
            </a:r>
            <a:r>
              <a:rPr lang="en-US" sz="1400" dirty="0" smtClean="0">
                <a:latin typeface="Times New Roman" pitchFamily="18" charset="0"/>
              </a:rPr>
              <a:t>decision maker has </a:t>
            </a:r>
            <a:r>
              <a:rPr lang="en-US" sz="1400" dirty="0">
                <a:latin typeface="Times New Roman" pitchFamily="18" charset="0"/>
              </a:rPr>
              <a:t>a copy—and that you’ve discussed with him/her what your wishes are.</a:t>
            </a:r>
          </a:p>
          <a:p>
            <a:pPr eaLnBrk="1" hangingPunct="1"/>
            <a:endParaRPr lang="en-US" sz="1400" dirty="0">
              <a:latin typeface="Times New Roman" pitchFamily="18" charset="0"/>
            </a:endParaRPr>
          </a:p>
          <a:p>
            <a:pPr eaLnBrk="1" hangingPunct="1"/>
            <a:r>
              <a:rPr lang="en-US" sz="1400" dirty="0">
                <a:latin typeface="Times New Roman" pitchFamily="18" charset="0"/>
              </a:rPr>
              <a:t>Give </a:t>
            </a:r>
            <a:r>
              <a:rPr lang="en-US" sz="1400" dirty="0" smtClean="0">
                <a:latin typeface="Times New Roman" pitchFamily="18" charset="0"/>
              </a:rPr>
              <a:t>a copy to </a:t>
            </a:r>
            <a:r>
              <a:rPr lang="en-US" sz="1400" dirty="0">
                <a:latin typeface="Times New Roman" pitchFamily="18" charset="0"/>
              </a:rPr>
              <a:t>your doctor at your next appointment, or make a specific </a:t>
            </a:r>
            <a:r>
              <a:rPr lang="en-US" sz="1400" dirty="0" smtClean="0">
                <a:latin typeface="Times New Roman" pitchFamily="18" charset="0"/>
              </a:rPr>
              <a:t>appointment </a:t>
            </a:r>
            <a:r>
              <a:rPr lang="en-US" sz="1400" dirty="0">
                <a:latin typeface="Times New Roman" pitchFamily="18" charset="0"/>
              </a:rPr>
              <a:t>to discuss it with </a:t>
            </a:r>
            <a:r>
              <a:rPr lang="en-US" sz="1400" dirty="0" smtClean="0">
                <a:latin typeface="Times New Roman" pitchFamily="18" charset="0"/>
              </a:rPr>
              <a:t>him</a:t>
            </a:r>
            <a:r>
              <a:rPr lang="en-US" sz="1400" baseline="0" dirty="0" smtClean="0">
                <a:latin typeface="Times New Roman" pitchFamily="18" charset="0"/>
              </a:rPr>
              <a:t> or </a:t>
            </a:r>
            <a:r>
              <a:rPr lang="en-US" sz="1400" dirty="0" smtClean="0">
                <a:latin typeface="Times New Roman" pitchFamily="18" charset="0"/>
              </a:rPr>
              <a:t>her</a:t>
            </a:r>
            <a:r>
              <a:rPr lang="en-US" sz="1400" dirty="0">
                <a:latin typeface="Times New Roman" pitchFamily="18" charset="0"/>
              </a:rPr>
              <a:t>. Ask </a:t>
            </a:r>
            <a:r>
              <a:rPr lang="en-US" sz="1400" dirty="0" smtClean="0">
                <a:latin typeface="Times New Roman" pitchFamily="18" charset="0"/>
              </a:rPr>
              <a:t>your doctor </a:t>
            </a:r>
            <a:r>
              <a:rPr lang="en-US" sz="1400" dirty="0">
                <a:latin typeface="Times New Roman" pitchFamily="18" charset="0"/>
              </a:rPr>
              <a:t>to put a copy in your medical record.</a:t>
            </a:r>
          </a:p>
          <a:p>
            <a:pPr eaLnBrk="1" hangingPunct="1"/>
            <a:endParaRPr lang="en-US" sz="1400" dirty="0">
              <a:latin typeface="Times New Roman" pitchFamily="18" charset="0"/>
            </a:endParaRPr>
          </a:p>
          <a:p>
            <a:pPr eaLnBrk="1" hangingPunct="1"/>
            <a:r>
              <a:rPr lang="en-US" sz="1400" dirty="0">
                <a:solidFill>
                  <a:srgbClr val="CC0000"/>
                </a:solidFill>
                <a:latin typeface="Times New Roman" pitchFamily="18" charset="0"/>
              </a:rPr>
              <a:t>Don’t rely on that medical record </a:t>
            </a:r>
            <a:r>
              <a:rPr lang="en-US" sz="1400" dirty="0" smtClean="0">
                <a:solidFill>
                  <a:srgbClr val="CC0000"/>
                </a:solidFill>
                <a:latin typeface="Times New Roman" pitchFamily="18" charset="0"/>
              </a:rPr>
              <a:t>however</a:t>
            </a:r>
            <a:r>
              <a:rPr lang="en-US" sz="1400" dirty="0" smtClean="0">
                <a:latin typeface="Times New Roman" pitchFamily="18" charset="0"/>
              </a:rPr>
              <a:t>; </a:t>
            </a:r>
            <a:r>
              <a:rPr lang="en-US" sz="1400" dirty="0">
                <a:latin typeface="Times New Roman" pitchFamily="18" charset="0"/>
              </a:rPr>
              <a:t>take it with you if you go to the hospital. Never assume that it will follow you around. It often gets misplaced or isn’t checked.</a:t>
            </a:r>
          </a:p>
          <a:p>
            <a:pPr eaLnBrk="1" hangingPunct="1"/>
            <a:endParaRPr lang="en-US" sz="1400" dirty="0">
              <a:latin typeface="Times New Roman" pitchFamily="18" charset="0"/>
            </a:endParaRPr>
          </a:p>
          <a:p>
            <a:pPr eaLnBrk="1" hangingPunct="1"/>
            <a:r>
              <a:rPr lang="en-US" sz="1400" b="1" u="none" dirty="0">
                <a:solidFill>
                  <a:srgbClr val="CC0000"/>
                </a:solidFill>
                <a:latin typeface="Times New Roman" pitchFamily="18" charset="0"/>
              </a:rPr>
              <a:t>Copies are just as valid as the original.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r>
              <a:rPr lang="en-US" smtClean="0"/>
              <a:t>Partners in Caring - April, 2012</a:t>
            </a:r>
          </a:p>
        </p:txBody>
      </p:sp>
      <p:sp>
        <p:nvSpPr>
          <p:cNvPr id="471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fld id="{1456BEA7-6CDB-4400-81CD-EA150848C098}" type="slidenum">
              <a:rPr lang="en-US" smtClean="0"/>
              <a:pPr/>
              <a:t>24</a:t>
            </a:fld>
            <a:endParaRPr lang="en-US" smtClean="0"/>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smtClean="0">
                <a:latin typeface="Times New Roman" pitchFamily="18" charset="0"/>
              </a:rPr>
              <a:t>Depending up on how you have set up the participant binders you may direct them to look in their binders, pass out copies or pass a copy around. </a:t>
            </a:r>
            <a:endParaRPr lang="en-US" sz="1400" dirty="0">
              <a:latin typeface="Times New Roman" pitchFamily="18" charset="0"/>
            </a:endParaRPr>
          </a:p>
          <a:p>
            <a:pPr eaLnBrk="1" hangingPunct="1"/>
            <a:endParaRPr lang="en-US" sz="1400" dirty="0">
              <a:latin typeface="Times New Roman" pitchFamily="18" charset="0"/>
            </a:endParaRPr>
          </a:p>
          <a:p>
            <a:pPr eaLnBrk="1" hangingPunct="1"/>
            <a:r>
              <a:rPr lang="en-US" sz="1400" dirty="0" smtClean="0">
                <a:latin typeface="Times New Roman" pitchFamily="18" charset="0"/>
              </a:rPr>
              <a:t>You may choose to have these in the back pocket of the participant binders or </a:t>
            </a:r>
            <a:r>
              <a:rPr lang="en-US" sz="1400" smtClean="0">
                <a:latin typeface="Times New Roman" pitchFamily="18" charset="0"/>
              </a:rPr>
              <a:t>pass them out. </a:t>
            </a:r>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r>
              <a:rPr lang="en-US" smtClean="0"/>
              <a:t>Partners in Caring - April, 2012</a:t>
            </a:r>
          </a:p>
        </p:txBody>
      </p:sp>
      <p:sp>
        <p:nvSpPr>
          <p:cNvPr id="522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fld id="{08A6BB89-A475-4423-A574-BF598E957D63}" type="slidenum">
              <a:rPr lang="en-US" smtClean="0"/>
              <a:pPr/>
              <a:t>25</a:t>
            </a:fld>
            <a:endParaRPr lang="en-US" smtClean="0"/>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So, what is POLST? </a:t>
            </a:r>
            <a:r>
              <a:rPr lang="en-US" sz="1000" dirty="0"/>
              <a:t>[</a:t>
            </a:r>
            <a:r>
              <a:rPr lang="en-US" sz="1000" b="1" i="1" dirty="0"/>
              <a:t>INSTRUCTORS</a:t>
            </a:r>
            <a:r>
              <a:rPr lang="en-US" sz="1000" dirty="0"/>
              <a:t>: Pull out your POLST form to show,  also in binder]</a:t>
            </a:r>
          </a:p>
          <a:p>
            <a:pPr eaLnBrk="1" hangingPunct="1"/>
            <a:endParaRPr lang="en-US" sz="1000" dirty="0"/>
          </a:p>
          <a:p>
            <a:pPr marL="405501" lvl="1" indent="-165261" eaLnBrk="1" hangingPunct="1">
              <a:buFontTx/>
              <a:buChar char="•"/>
            </a:pPr>
            <a:r>
              <a:rPr lang="en-US" dirty="0" smtClean="0"/>
              <a:t>It is for people with chronic, progressive, serious health conditions or the medically frail</a:t>
            </a:r>
          </a:p>
          <a:p>
            <a:pPr marL="405501" lvl="1" indent="-165261" eaLnBrk="1" hangingPunct="1">
              <a:buFontTx/>
              <a:buChar char="•"/>
            </a:pPr>
            <a:r>
              <a:rPr lang="en-US" dirty="0" smtClean="0"/>
              <a:t>It is a doctor’s order that is recognized throughout the medical system.</a:t>
            </a:r>
          </a:p>
          <a:p>
            <a:pPr marL="846196" lvl="2" indent="-165261" eaLnBrk="1" hangingPunct="1">
              <a:buFontTx/>
              <a:buChar char="•"/>
            </a:pPr>
            <a:r>
              <a:rPr lang="en-US" dirty="0" smtClean="0"/>
              <a:t>Meant to be filled out in conversation with your doctor or medical team, but it should also be shared with your family. </a:t>
            </a:r>
          </a:p>
          <a:p>
            <a:pPr marL="405501" lvl="1" indent="-165261" eaLnBrk="1" hangingPunct="1">
              <a:buFontTx/>
              <a:buChar char="•"/>
            </a:pPr>
            <a:r>
              <a:rPr lang="en-US" dirty="0" smtClean="0"/>
              <a:t>It is easily distinguished by its bright pink color.</a:t>
            </a:r>
          </a:p>
          <a:p>
            <a:pPr marL="405501" lvl="1" indent="-165261" eaLnBrk="1" hangingPunct="1">
              <a:buFontTx/>
              <a:buChar char="•"/>
            </a:pPr>
            <a:r>
              <a:rPr lang="en-US" dirty="0" smtClean="0"/>
              <a:t>It is a standardized form for the whole state.</a:t>
            </a:r>
          </a:p>
          <a:p>
            <a:pPr marL="405501" lvl="1" indent="-165261" eaLnBrk="1" hangingPunct="1">
              <a:buFontTx/>
              <a:buChar char="•"/>
            </a:pPr>
            <a:r>
              <a:rPr lang="en-US" dirty="0" smtClean="0"/>
              <a:t>It</a:t>
            </a:r>
            <a:r>
              <a:rPr lang="en-US" baseline="0" dirty="0" smtClean="0"/>
              <a:t> c</a:t>
            </a:r>
            <a:r>
              <a:rPr lang="en-US" dirty="0" smtClean="0"/>
              <a:t>an be changed at any time </a:t>
            </a:r>
          </a:p>
          <a:p>
            <a:pPr marL="405501" marR="0" lvl="1" indent="-165261" algn="l" defTabSz="914400" rtl="0" eaLnBrk="1" fontAlgn="base" latinLnBrk="0" hangingPunct="1">
              <a:lnSpc>
                <a:spcPct val="100000"/>
              </a:lnSpc>
              <a:spcBef>
                <a:spcPct val="30000"/>
              </a:spcBef>
              <a:spcAft>
                <a:spcPct val="0"/>
              </a:spcAft>
              <a:buClrTx/>
              <a:buSzTx/>
              <a:buFontTx/>
              <a:buChar char="•"/>
              <a:tabLst/>
              <a:defRPr/>
            </a:pPr>
            <a:r>
              <a:rPr lang="en-US" dirty="0" smtClean="0"/>
              <a:t>It is a portable document that transfers with the patient from one care setting to another.</a:t>
            </a:r>
          </a:p>
          <a:p>
            <a:pPr marL="405501" lvl="1" indent="-165261" eaLnBrk="1" hangingPunct="1">
              <a:buFontTx/>
              <a:buChar char="•"/>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r>
              <a:rPr lang="en-US" smtClean="0"/>
              <a:t>Partners in Caring - April, 2012</a:t>
            </a:r>
          </a:p>
        </p:txBody>
      </p:sp>
      <p:sp>
        <p:nvSpPr>
          <p:cNvPr id="59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fld id="{611F8A19-FF3F-4AC2-B744-B7AAE26243DB}" type="slidenum">
              <a:rPr lang="en-US" smtClean="0"/>
              <a:pPr/>
              <a:t>26</a:t>
            </a:fld>
            <a:endParaRPr lang="en-US" smtClean="0"/>
          </a:p>
        </p:txBody>
      </p:sp>
      <p:sp>
        <p:nvSpPr>
          <p:cNvPr id="59396" name="Rectangle 2"/>
          <p:cNvSpPr>
            <a:spLocks noGrp="1" noRot="1" noChangeAspect="1" noChangeArrowheads="1" noTextEdit="1"/>
          </p:cNvSpPr>
          <p:nvPr>
            <p:ph type="sldImg"/>
          </p:nvPr>
        </p:nvSpPr>
        <p:spPr>
          <a:xfrm>
            <a:off x="1182688" y="695325"/>
            <a:ext cx="4648200" cy="3487738"/>
          </a:xfrm>
          <a:ln/>
        </p:spPr>
      </p:sp>
      <p:sp>
        <p:nvSpPr>
          <p:cNvPr id="59397" name="Rectangle 3"/>
          <p:cNvSpPr>
            <a:spLocks noGrp="1" noChangeArrowheads="1"/>
          </p:cNvSpPr>
          <p:nvPr>
            <p:ph type="body" idx="1"/>
          </p:nvPr>
        </p:nvSpPr>
        <p:spPr>
          <a:xfrm>
            <a:off x="701345" y="4416098"/>
            <a:ext cx="5607711" cy="41855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589" indent="-232589" defTabSz="1221093" eaLnBrk="1" hangingPunct="1"/>
            <a:r>
              <a:rPr lang="en-US" dirty="0" smtClean="0"/>
              <a:t>Advance Health Care Directive:</a:t>
            </a:r>
          </a:p>
          <a:p>
            <a:pPr marL="468239" lvl="1" indent="-232589" defTabSz="1221093" eaLnBrk="1" hangingPunct="1">
              <a:buFontTx/>
              <a:buChar char="•"/>
            </a:pPr>
            <a:r>
              <a:rPr lang="en-US" dirty="0" smtClean="0"/>
              <a:t>Everyone 18 years and older should have an Advance Directive.</a:t>
            </a:r>
          </a:p>
          <a:p>
            <a:pPr marL="468239" lvl="1" indent="-232589" defTabSz="1221093" eaLnBrk="1" hangingPunct="1">
              <a:buFontTx/>
              <a:buChar char="•"/>
            </a:pPr>
            <a:r>
              <a:rPr lang="en-US" dirty="0" smtClean="0"/>
              <a:t>It</a:t>
            </a:r>
            <a:r>
              <a:rPr lang="en-US" baseline="0" dirty="0" smtClean="0"/>
              <a:t> i</a:t>
            </a:r>
            <a:r>
              <a:rPr lang="en-US" dirty="0" smtClean="0"/>
              <a:t>s a legal document completed in advance that allows you to:</a:t>
            </a:r>
          </a:p>
          <a:p>
            <a:pPr marL="818653" lvl="2" indent="-232589" defTabSz="1221093" eaLnBrk="1" hangingPunct="1">
              <a:buFontTx/>
              <a:buChar char="•"/>
            </a:pPr>
            <a:r>
              <a:rPr lang="en-US" dirty="0" smtClean="0"/>
              <a:t>make general statements about your future healthcare wishes, and </a:t>
            </a:r>
          </a:p>
          <a:p>
            <a:pPr marL="818653" lvl="2" indent="-232589" defTabSz="1221093" eaLnBrk="1" hangingPunct="1">
              <a:buFontTx/>
              <a:buChar char="•"/>
            </a:pPr>
            <a:r>
              <a:rPr lang="en-US" dirty="0" smtClean="0"/>
              <a:t>appoint a healthcare </a:t>
            </a:r>
            <a:r>
              <a:rPr lang="en-US" dirty="0" err="1" smtClean="0"/>
              <a:t>decisionmaker</a:t>
            </a:r>
            <a:r>
              <a:rPr lang="en-US" dirty="0" smtClean="0"/>
              <a:t> to speak on your behalf.</a:t>
            </a:r>
          </a:p>
          <a:p>
            <a:pPr marL="468239" lvl="1" indent="-232589" defTabSz="1221093" eaLnBrk="1" hangingPunct="1">
              <a:buFontTx/>
              <a:buChar char="•"/>
            </a:pPr>
            <a:r>
              <a:rPr lang="en-US" dirty="0" smtClean="0"/>
              <a:t>There are many valid versions of the form.</a:t>
            </a:r>
          </a:p>
          <a:p>
            <a:pPr marL="232589" indent="-232589" defTabSz="1221093" eaLnBrk="1" hangingPunct="1"/>
            <a:endParaRPr lang="en-US" dirty="0" smtClean="0"/>
          </a:p>
          <a:p>
            <a:pPr marL="232589" indent="-232589" defTabSz="1221093" eaLnBrk="1" hangingPunct="1"/>
            <a:r>
              <a:rPr lang="en-US" dirty="0" smtClean="0"/>
              <a:t>POLST:</a:t>
            </a:r>
          </a:p>
          <a:p>
            <a:pPr marL="468239" lvl="1" indent="-232589" defTabSz="1221093" eaLnBrk="1" hangingPunct="1">
              <a:buFontTx/>
              <a:buChar char="•"/>
            </a:pPr>
            <a:r>
              <a:rPr lang="en-US" dirty="0" smtClean="0"/>
              <a:t>Though anyone can have a POLST form, it is designed for those who are seriously ill or very frail – at any age.</a:t>
            </a:r>
          </a:p>
          <a:p>
            <a:pPr marL="468239" lvl="1" indent="-232589" defTabSz="1221093" eaLnBrk="1" hangingPunct="1">
              <a:buFontTx/>
              <a:buChar char="•"/>
            </a:pPr>
            <a:r>
              <a:rPr lang="en-US" dirty="0" smtClean="0"/>
              <a:t>It</a:t>
            </a:r>
            <a:r>
              <a:rPr lang="en-US" baseline="0" dirty="0" smtClean="0"/>
              <a:t> i</a:t>
            </a:r>
            <a:r>
              <a:rPr lang="en-US" dirty="0" smtClean="0"/>
              <a:t>s a medical order that documents wishes for treatment at the current time; it is often completed in a medical setting.</a:t>
            </a:r>
          </a:p>
          <a:p>
            <a:pPr marL="468239" lvl="1" indent="-232589" defTabSz="1221093" eaLnBrk="1" hangingPunct="1">
              <a:buFontTx/>
              <a:buChar char="•"/>
            </a:pPr>
            <a:r>
              <a:rPr lang="en-US" dirty="0" smtClean="0"/>
              <a:t>It</a:t>
            </a:r>
            <a:r>
              <a:rPr lang="en-US" baseline="0" dirty="0" smtClean="0"/>
              <a:t> c</a:t>
            </a:r>
            <a:r>
              <a:rPr lang="en-US" dirty="0" smtClean="0"/>
              <a:t>an be signed by the patient’s </a:t>
            </a:r>
            <a:r>
              <a:rPr lang="en-US" dirty="0" err="1" smtClean="0"/>
              <a:t>decisionmaker</a:t>
            </a:r>
            <a:r>
              <a:rPr lang="en-US" dirty="0" smtClean="0"/>
              <a:t> if the patient lacks </a:t>
            </a:r>
            <a:r>
              <a:rPr lang="en-US" dirty="0" err="1" smtClean="0"/>
              <a:t>decisionmaking</a:t>
            </a:r>
            <a:r>
              <a:rPr lang="en-US" dirty="0" smtClean="0"/>
              <a:t> capacity; it can also be completed by the patient’s </a:t>
            </a:r>
            <a:r>
              <a:rPr lang="en-US" dirty="0" err="1" smtClean="0"/>
              <a:t>decisionmaker</a:t>
            </a:r>
            <a:r>
              <a:rPr lang="en-US" dirty="0" smtClean="0"/>
              <a:t> in consultation with the patient’s physician.</a:t>
            </a:r>
          </a:p>
          <a:p>
            <a:pPr marL="468239" lvl="1" indent="-232589" defTabSz="1221093" eaLnBrk="1" hangingPunct="1">
              <a:buFontTx/>
              <a:buChar char="•"/>
            </a:pPr>
            <a:r>
              <a:rPr lang="en-US" dirty="0" smtClean="0"/>
              <a:t>There is one</a:t>
            </a:r>
            <a:r>
              <a:rPr lang="en-US" baseline="0" dirty="0" smtClean="0"/>
              <a:t> </a:t>
            </a:r>
            <a:r>
              <a:rPr lang="en-US" dirty="0" smtClean="0"/>
              <a:t>form for all of California.</a:t>
            </a:r>
          </a:p>
          <a:p>
            <a:pPr marL="232589" indent="-232589" defTabSz="1221093" eaLnBrk="1" hangingPunct="1"/>
            <a:endParaRPr lang="en-US" dirty="0" smtClean="0"/>
          </a:p>
          <a:p>
            <a:pPr marL="232589" indent="-232589" defTabSz="1221093"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r>
              <a:rPr lang="en-US" smtClean="0"/>
              <a:t>Partners in Caring - April, 2012</a:t>
            </a:r>
          </a:p>
        </p:txBody>
      </p:sp>
      <p:sp>
        <p:nvSpPr>
          <p:cNvPr id="624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fld id="{03F35D46-B5E9-4494-8596-F81A678C3D87}" type="slidenum">
              <a:rPr lang="en-US" smtClean="0"/>
              <a:pPr/>
              <a:t>27</a:t>
            </a:fld>
            <a:endParaRPr lang="en-US" smtClean="0"/>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bright pink POLST form stays with you at all times.</a:t>
            </a:r>
          </a:p>
          <a:p>
            <a:pPr eaLnBrk="1" hangingPunct="1"/>
            <a:endParaRPr lang="en-US" dirty="0" smtClean="0"/>
          </a:p>
          <a:p>
            <a:pPr eaLnBrk="1" hangingPunct="1"/>
            <a:r>
              <a:rPr lang="en-US" dirty="0" smtClean="0"/>
              <a:t>Keep the POLST in an easy-to-find location at home – for example, on the refrigerator, hanging on a wall by your bed, or with your medications.</a:t>
            </a:r>
          </a:p>
          <a:p>
            <a:pPr eaLnBrk="1" hangingPunct="1"/>
            <a:endParaRPr lang="en-US" dirty="0" smtClean="0"/>
          </a:p>
          <a:p>
            <a:pPr eaLnBrk="1" hangingPunct="1"/>
            <a:r>
              <a:rPr lang="en-US" dirty="0" smtClean="0"/>
              <a:t>If Emergency Medical Services are called, your family should give them your POLST form when they arrive. The POLST form will go with you to the hospital.</a:t>
            </a:r>
          </a:p>
          <a:p>
            <a:pPr eaLnBrk="1" hangingPunct="1"/>
            <a:endParaRPr lang="en-US" dirty="0" smtClean="0"/>
          </a:p>
          <a:p>
            <a:pPr eaLnBrk="1" hangingPunct="1"/>
            <a:r>
              <a:rPr lang="en-US" dirty="0" smtClean="0"/>
              <a:t>If you are in a hospital or nursing home, the POLST form will be kept in your medical chart.</a:t>
            </a:r>
          </a:p>
          <a:p>
            <a:pPr eaLnBrk="1" hangingPunct="1"/>
            <a:endParaRPr lang="en-US" dirty="0" smtClean="0"/>
          </a:p>
          <a:p>
            <a:pPr eaLnBrk="1" hangingPunct="1"/>
            <a:r>
              <a:rPr lang="en-US" dirty="0" smtClean="0"/>
              <a:t>It is helpful to keep the POLST form, along with your Advance</a:t>
            </a:r>
            <a:r>
              <a:rPr lang="en-US" baseline="0" dirty="0" smtClean="0"/>
              <a:t> Directive </a:t>
            </a:r>
            <a:r>
              <a:rPr lang="en-US" dirty="0" smtClean="0"/>
              <a:t>, in a plastic sleeve.</a:t>
            </a:r>
          </a:p>
          <a:p>
            <a:pPr marL="410091" lvl="1" indent="-186683" eaLnBrk="1" hangingPunct="1">
              <a:buFontTx/>
              <a:buChar char="•"/>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30273">
              <a:defRPr>
                <a:solidFill>
                  <a:schemeClr val="tx1"/>
                </a:solidFill>
                <a:latin typeface="Verdana" pitchFamily="34" charset="0"/>
              </a:defRPr>
            </a:lvl1pPr>
            <a:lvl2pPr marL="716065" indent="-275410" defTabSz="930273">
              <a:defRPr>
                <a:solidFill>
                  <a:schemeClr val="tx1"/>
                </a:solidFill>
                <a:latin typeface="Verdana" pitchFamily="34" charset="0"/>
              </a:defRPr>
            </a:lvl2pPr>
            <a:lvl3pPr marL="1101639" indent="-220328" defTabSz="930273">
              <a:defRPr>
                <a:solidFill>
                  <a:schemeClr val="tx1"/>
                </a:solidFill>
                <a:latin typeface="Verdana" pitchFamily="34" charset="0"/>
              </a:defRPr>
            </a:lvl3pPr>
            <a:lvl4pPr marL="1542295" indent="-220328" defTabSz="930273">
              <a:defRPr>
                <a:solidFill>
                  <a:schemeClr val="tx1"/>
                </a:solidFill>
                <a:latin typeface="Verdana" pitchFamily="34" charset="0"/>
              </a:defRPr>
            </a:lvl4pPr>
            <a:lvl5pPr marL="1982951" indent="-220328" defTabSz="930273">
              <a:defRPr>
                <a:solidFill>
                  <a:schemeClr val="tx1"/>
                </a:solidFill>
                <a:latin typeface="Verdana" pitchFamily="34" charset="0"/>
              </a:defRPr>
            </a:lvl5pPr>
            <a:lvl6pPr marL="2423607" indent="-220328" algn="ctr" defTabSz="930273" eaLnBrk="0" fontAlgn="base" hangingPunct="0">
              <a:spcBef>
                <a:spcPct val="0"/>
              </a:spcBef>
              <a:spcAft>
                <a:spcPct val="0"/>
              </a:spcAft>
              <a:defRPr>
                <a:solidFill>
                  <a:schemeClr val="tx1"/>
                </a:solidFill>
                <a:latin typeface="Verdana" pitchFamily="34" charset="0"/>
              </a:defRPr>
            </a:lvl6pPr>
            <a:lvl7pPr marL="2864264" indent="-220328" algn="ctr" defTabSz="930273" eaLnBrk="0" fontAlgn="base" hangingPunct="0">
              <a:spcBef>
                <a:spcPct val="0"/>
              </a:spcBef>
              <a:spcAft>
                <a:spcPct val="0"/>
              </a:spcAft>
              <a:defRPr>
                <a:solidFill>
                  <a:schemeClr val="tx1"/>
                </a:solidFill>
                <a:latin typeface="Verdana" pitchFamily="34" charset="0"/>
              </a:defRPr>
            </a:lvl7pPr>
            <a:lvl8pPr marL="3304918" indent="-220328" algn="ctr" defTabSz="930273" eaLnBrk="0" fontAlgn="base" hangingPunct="0">
              <a:spcBef>
                <a:spcPct val="0"/>
              </a:spcBef>
              <a:spcAft>
                <a:spcPct val="0"/>
              </a:spcAft>
              <a:defRPr>
                <a:solidFill>
                  <a:schemeClr val="tx1"/>
                </a:solidFill>
                <a:latin typeface="Verdana" pitchFamily="34" charset="0"/>
              </a:defRPr>
            </a:lvl8pPr>
            <a:lvl9pPr marL="3745575" indent="-220328" algn="ctr" defTabSz="930273" eaLnBrk="0" fontAlgn="base" hangingPunct="0">
              <a:spcBef>
                <a:spcPct val="0"/>
              </a:spcBef>
              <a:spcAft>
                <a:spcPct val="0"/>
              </a:spcAft>
              <a:defRPr>
                <a:solidFill>
                  <a:schemeClr val="tx1"/>
                </a:solidFill>
                <a:latin typeface="Verdana" pitchFamily="34" charset="0"/>
              </a:defRPr>
            </a:lvl9pPr>
          </a:lstStyle>
          <a:p>
            <a:fld id="{F6079285-2628-4514-8A59-7DE65521A82E}" type="slidenum">
              <a:rPr lang="en-US" smtClean="0">
                <a:latin typeface="Arial" charset="0"/>
              </a:rPr>
              <a:pPr/>
              <a:t>28</a:t>
            </a:fld>
            <a:endParaRPr lang="en-US" smtClean="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baseline="0" dirty="0" smtClean="0"/>
              <a:t>The Advance Care Planning Continuum</a:t>
            </a:r>
            <a:endParaRPr lang="en-US" dirty="0" smtClean="0"/>
          </a:p>
          <a:p>
            <a:pPr marL="402405" lvl="1" indent="-172897">
              <a:buFontTx/>
              <a:buChar char="•"/>
            </a:pPr>
            <a:r>
              <a:rPr lang="en-US" dirty="0" smtClean="0"/>
              <a:t>It</a:t>
            </a:r>
            <a:r>
              <a:rPr lang="en-US" baseline="0" dirty="0" smtClean="0"/>
              <a:t> s</a:t>
            </a:r>
            <a:r>
              <a:rPr lang="en-US" dirty="0" smtClean="0"/>
              <a:t>tarts at age 18 with completing an Advance Directive.</a:t>
            </a:r>
          </a:p>
          <a:p>
            <a:pPr marL="402405" lvl="1" indent="-172897">
              <a:buFontTx/>
              <a:buChar char="•"/>
            </a:pPr>
            <a:r>
              <a:rPr lang="en-US" dirty="0" smtClean="0"/>
              <a:t>Your Advance Directive should be updated periodically throughout your life – check names, contact information, and healthcare wishes.</a:t>
            </a:r>
          </a:p>
          <a:p>
            <a:pPr marL="402405" lvl="1" indent="-172897">
              <a:buFontTx/>
              <a:buChar char="•"/>
            </a:pPr>
            <a:r>
              <a:rPr lang="en-US" dirty="0" smtClean="0"/>
              <a:t>If you are diagnosed with a serious or chronic, progressive illness at any age, talk with your physician about completing a POLST form.</a:t>
            </a:r>
          </a:p>
          <a:p>
            <a:pPr marL="402405" lvl="1" indent="-172897">
              <a:buFontTx/>
              <a:buChar char="•"/>
            </a:pPr>
            <a:r>
              <a:rPr lang="en-US" dirty="0" smtClean="0"/>
              <a:t>The goal is to</a:t>
            </a:r>
            <a:r>
              <a:rPr lang="en-US" baseline="0" dirty="0" smtClean="0"/>
              <a:t> ensure that </a:t>
            </a:r>
            <a:r>
              <a:rPr lang="en-US" dirty="0" smtClean="0"/>
              <a:t>your treatment wishes are honored.</a:t>
            </a:r>
          </a:p>
          <a:p>
            <a:pPr marL="402405" lvl="1" indent="-172897">
              <a:buFontTx/>
              <a:buChar char="•"/>
            </a:pPr>
            <a:endParaRPr lang="en-US" dirty="0" smtClean="0"/>
          </a:p>
          <a:p>
            <a:pPr eaLnBrk="1" hangingPunct="1"/>
            <a:r>
              <a:rPr lang="en-US" dirty="0" smtClean="0"/>
              <a:t>What is the word along the left side?  </a:t>
            </a:r>
            <a:r>
              <a:rPr lang="en-US" b="1" i="1" u="none" dirty="0" smtClean="0"/>
              <a:t>Conversation.  </a:t>
            </a:r>
          </a:p>
          <a:p>
            <a:pPr marL="402405" lvl="1" indent="-172897">
              <a:buFontTx/>
              <a:buChar char="•"/>
            </a:pPr>
            <a:r>
              <a:rPr lang="en-US" dirty="0" smtClean="0"/>
              <a:t>An ongoing conversations over the years with your designated healthcare </a:t>
            </a:r>
            <a:r>
              <a:rPr lang="en-US" dirty="0" err="1" smtClean="0"/>
              <a:t>decisionmaker</a:t>
            </a:r>
            <a:r>
              <a:rPr lang="en-US" dirty="0" smtClean="0"/>
              <a:t>, family, and healthcare provider is the key!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physician or the medical team may determine who makes your decisions if you are unable</a:t>
            </a:r>
          </a:p>
          <a:p>
            <a:r>
              <a:rPr lang="en-US" dirty="0" smtClean="0"/>
              <a:t>. </a:t>
            </a:r>
          </a:p>
          <a:p>
            <a:r>
              <a:rPr lang="en-US" dirty="0" smtClean="0"/>
              <a:t>These choices may be made, on your behalf,  with careful consideration to who knows you the best and knows your wishes. </a:t>
            </a:r>
          </a:p>
          <a:p>
            <a:endParaRPr lang="en-US" dirty="0" smtClean="0"/>
          </a:p>
          <a:p>
            <a:r>
              <a:rPr lang="en-US" dirty="0" smtClean="0"/>
              <a:t>Or it may</a:t>
            </a:r>
            <a:r>
              <a:rPr lang="en-US" baseline="0" dirty="0" smtClean="0"/>
              <a:t> be:</a:t>
            </a:r>
            <a:endParaRPr lang="en-US" dirty="0" smtClean="0"/>
          </a:p>
          <a:p>
            <a:r>
              <a:rPr lang="en-US" dirty="0" smtClean="0"/>
              <a:t>The most available person, the person who came with you to the hospital, the most vocal person, the person who visits the most.</a:t>
            </a:r>
          </a:p>
          <a:p>
            <a:endParaRPr lang="en-US" dirty="0" smtClean="0"/>
          </a:p>
          <a:p>
            <a:r>
              <a:rPr lang="en-US" dirty="0" smtClean="0"/>
              <a:t>This person is expected to make decisions based on substituted judgment (what you would have wanted) but this may not be</a:t>
            </a:r>
            <a:r>
              <a:rPr lang="en-US" baseline="0" dirty="0" smtClean="0"/>
              <a:t> the care.</a:t>
            </a:r>
            <a:endParaRPr lang="en-US" dirty="0" smtClean="0"/>
          </a:p>
          <a:p>
            <a:endParaRPr lang="en-US" dirty="0" smtClean="0"/>
          </a:p>
          <a:p>
            <a:r>
              <a:rPr lang="en-US" dirty="0" smtClean="0"/>
              <a:t>In</a:t>
            </a:r>
            <a:r>
              <a:rPr lang="en-US" baseline="0" dirty="0" smtClean="0"/>
              <a:t> some cases it may be </a:t>
            </a:r>
            <a:r>
              <a:rPr lang="en-US" dirty="0" smtClean="0"/>
              <a:t>what the person “thinks” you would want, what the person wants, or what they think is “best” for you.</a:t>
            </a:r>
          </a:p>
          <a:p>
            <a:endParaRPr lang="en-US" dirty="0" smtClean="0"/>
          </a:p>
          <a:p>
            <a:r>
              <a:rPr lang="en-US" dirty="0" smtClean="0"/>
              <a:t>It is very important for everyone to talk to loved ones about their healthcare wishes and assign someone to make decisions for them.  </a:t>
            </a:r>
            <a:endParaRPr lang="en-US" dirty="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29</a:t>
            </a:fld>
            <a:endParaRPr lang="en-US"/>
          </a:p>
        </p:txBody>
      </p:sp>
    </p:spTree>
    <p:extLst>
      <p:ext uri="{BB962C8B-B14F-4D97-AF65-F5344CB8AC3E}">
        <p14:creationId xmlns:p14="http://schemas.microsoft.com/office/powerpoint/2010/main" val="3290192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to Presenter</a:t>
            </a:r>
            <a:r>
              <a:rPr lang="en-US" dirty="0" smtClean="0"/>
              <a:t>:  </a:t>
            </a:r>
            <a:r>
              <a:rPr lang="en-US" i="1" dirty="0" smtClean="0"/>
              <a:t>Use this</a:t>
            </a:r>
            <a:r>
              <a:rPr lang="en-US" i="1" baseline="0" dirty="0" smtClean="0"/>
              <a:t> case s</a:t>
            </a:r>
            <a:r>
              <a:rPr lang="en-US" i="1" dirty="0" smtClean="0"/>
              <a:t>tudy</a:t>
            </a:r>
            <a:r>
              <a:rPr lang="en-US" i="1" baseline="0" dirty="0" smtClean="0"/>
              <a:t> to provide a story of real events to illustrate the need for Advance Care Planning for everyone – not just the elderly.</a:t>
            </a:r>
          </a:p>
          <a:p>
            <a:endParaRPr lang="en-US" i="1" baseline="0" dirty="0" smtClean="0"/>
          </a:p>
          <a:p>
            <a:r>
              <a:rPr lang="en-US" i="1" baseline="0" dirty="0" smtClean="0"/>
              <a:t>Several questions are imbedded in the notes to help participants reflect on and engage the subject matter. </a:t>
            </a:r>
            <a:endParaRPr lang="en-US" i="1" dirty="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3</a:t>
            </a:fld>
            <a:endParaRPr lang="en-US"/>
          </a:p>
        </p:txBody>
      </p:sp>
    </p:spTree>
    <p:extLst>
      <p:ext uri="{BB962C8B-B14F-4D97-AF65-F5344CB8AC3E}">
        <p14:creationId xmlns:p14="http://schemas.microsoft.com/office/powerpoint/2010/main" val="13982554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r>
              <a:rPr lang="en-US" smtClean="0"/>
              <a:t>Partners in Caring - April, 2012</a:t>
            </a:r>
          </a:p>
        </p:txBody>
      </p:sp>
      <p:sp>
        <p:nvSpPr>
          <p:cNvPr id="655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fld id="{5946779B-65F7-42C4-A5CB-1684F528D41D}" type="slidenum">
              <a:rPr lang="en-US" smtClean="0"/>
              <a:pPr/>
              <a:t>30</a:t>
            </a:fld>
            <a:endParaRPr lang="en-US" smtClean="0"/>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dirty="0" smtClean="0"/>
          </a:p>
          <a:p>
            <a:pPr eaLnBrk="1" hangingPunct="1">
              <a:lnSpc>
                <a:spcPct val="90000"/>
              </a:lnSpc>
            </a:pPr>
            <a:r>
              <a:rPr lang="en-US" sz="1400" dirty="0" smtClean="0">
                <a:latin typeface="Times New Roman" pitchFamily="18" charset="0"/>
              </a:rPr>
              <a:t>Advance care planning is a process.  It will </a:t>
            </a:r>
            <a:r>
              <a:rPr lang="en-US" sz="1400" dirty="0">
                <a:latin typeface="Times New Roman" pitchFamily="18" charset="0"/>
              </a:rPr>
              <a:t>help </a:t>
            </a:r>
            <a:r>
              <a:rPr lang="en-US" sz="1400" dirty="0" smtClean="0">
                <a:latin typeface="Times New Roman" pitchFamily="18" charset="0"/>
              </a:rPr>
              <a:t>ensure that:</a:t>
            </a:r>
          </a:p>
          <a:p>
            <a:pPr marL="285750" indent="-285750" eaLnBrk="1" hangingPunct="1">
              <a:lnSpc>
                <a:spcPct val="90000"/>
              </a:lnSpc>
              <a:buFont typeface="Arial" panose="020B0604020202020204" pitchFamily="34" charset="0"/>
              <a:buChar char="•"/>
            </a:pPr>
            <a:r>
              <a:rPr lang="en-US" sz="1400" dirty="0" smtClean="0">
                <a:latin typeface="Times New Roman" pitchFamily="18" charset="0"/>
              </a:rPr>
              <a:t>you </a:t>
            </a:r>
            <a:r>
              <a:rPr lang="en-US" sz="1400" dirty="0">
                <a:latin typeface="Times New Roman" pitchFamily="18" charset="0"/>
              </a:rPr>
              <a:t>receive the health care you want.</a:t>
            </a:r>
          </a:p>
          <a:p>
            <a:pPr marL="285750" indent="-285750" eaLnBrk="1" hangingPunct="1">
              <a:lnSpc>
                <a:spcPct val="90000"/>
              </a:lnSpc>
              <a:spcBef>
                <a:spcPct val="50000"/>
              </a:spcBef>
              <a:buFont typeface="Arial" panose="020B0604020202020204" pitchFamily="34" charset="0"/>
              <a:buChar char="•"/>
            </a:pPr>
            <a:r>
              <a:rPr lang="en-US" sz="1400" dirty="0" smtClean="0">
                <a:latin typeface="Times New Roman" pitchFamily="18" charset="0"/>
              </a:rPr>
              <a:t>you </a:t>
            </a:r>
            <a:r>
              <a:rPr lang="en-US" sz="1400" dirty="0">
                <a:latin typeface="Times New Roman" pitchFamily="18" charset="0"/>
              </a:rPr>
              <a:t>live fully and comfortably in your final days.</a:t>
            </a:r>
          </a:p>
          <a:p>
            <a:pPr marL="285750" indent="-285750" eaLnBrk="1" hangingPunct="1">
              <a:lnSpc>
                <a:spcPct val="90000"/>
              </a:lnSpc>
              <a:spcBef>
                <a:spcPct val="50000"/>
              </a:spcBef>
              <a:buFont typeface="Arial" panose="020B0604020202020204" pitchFamily="34" charset="0"/>
              <a:buChar char="•"/>
            </a:pPr>
            <a:r>
              <a:rPr lang="en-US" sz="1400" dirty="0">
                <a:latin typeface="Times New Roman" pitchFamily="18" charset="0"/>
              </a:rPr>
              <a:t>relieve the burden on your loved ones.</a:t>
            </a:r>
          </a:p>
          <a:p>
            <a:pPr eaLnBrk="1" hangingPunct="1">
              <a:lnSpc>
                <a:spcPct val="90000"/>
              </a:lnSpc>
              <a:spcBef>
                <a:spcPct val="50000"/>
              </a:spcBef>
            </a:pPr>
            <a:endParaRPr lang="en-US" sz="1400" b="1" dirty="0" smtClean="0">
              <a:latin typeface="Times New Roman" pitchFamily="18" charset="0"/>
            </a:endParaRPr>
          </a:p>
          <a:p>
            <a:pPr eaLnBrk="1" hangingPunct="1">
              <a:lnSpc>
                <a:spcPct val="90000"/>
              </a:lnSpc>
              <a:spcBef>
                <a:spcPct val="50000"/>
              </a:spcBef>
            </a:pPr>
            <a:r>
              <a:rPr lang="en-US" sz="1400" b="1" dirty="0" smtClean="0">
                <a:latin typeface="Times New Roman" pitchFamily="18" charset="0"/>
              </a:rPr>
              <a:t>Take </a:t>
            </a:r>
            <a:r>
              <a:rPr lang="en-US" sz="1400" b="1" dirty="0">
                <a:latin typeface="Times New Roman" pitchFamily="18" charset="0"/>
              </a:rPr>
              <a:t>home Message</a:t>
            </a:r>
            <a:r>
              <a:rPr lang="en-US" sz="1400" dirty="0">
                <a:latin typeface="Times New Roman" pitchFamily="18" charset="0"/>
              </a:rPr>
              <a:t>:  </a:t>
            </a:r>
            <a:r>
              <a:rPr lang="en-US" sz="1400" dirty="0">
                <a:solidFill>
                  <a:srgbClr val="CC0000"/>
                </a:solidFill>
                <a:latin typeface="Times New Roman" pitchFamily="18" charset="0"/>
              </a:rPr>
              <a:t>Discuss your wishes and complete an </a:t>
            </a:r>
            <a:r>
              <a:rPr lang="en-US" sz="1400" dirty="0" smtClean="0">
                <a:solidFill>
                  <a:srgbClr val="CC0000"/>
                </a:solidFill>
                <a:latin typeface="Times New Roman" pitchFamily="18" charset="0"/>
              </a:rPr>
              <a:t>Advance Directive.  </a:t>
            </a:r>
            <a:r>
              <a:rPr lang="en-US" sz="1400" dirty="0">
                <a:solidFill>
                  <a:srgbClr val="CC0000"/>
                </a:solidFill>
                <a:latin typeface="Times New Roman" pitchFamily="18" charset="0"/>
              </a:rPr>
              <a:t>If appropriate, </a:t>
            </a:r>
            <a:r>
              <a:rPr lang="en-US" sz="1400" dirty="0" smtClean="0">
                <a:solidFill>
                  <a:srgbClr val="CC0000"/>
                </a:solidFill>
                <a:latin typeface="Times New Roman" pitchFamily="18" charset="0"/>
              </a:rPr>
              <a:t>talk </a:t>
            </a:r>
            <a:r>
              <a:rPr lang="en-US" sz="1400" dirty="0">
                <a:solidFill>
                  <a:srgbClr val="CC0000"/>
                </a:solidFill>
                <a:latin typeface="Times New Roman" pitchFamily="18" charset="0"/>
              </a:rPr>
              <a:t>to your doctor about POLST.</a:t>
            </a:r>
            <a:endParaRPr lang="en-US" sz="1400" dirty="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Anna is a 48 year-old divorced woman with grown children, a son Luis who lives locally and a daughter Carissa who lives in North Carolina. During the past several years she has cared for her widowed father as he was dying. Her father spent the last few weeks of life on a ventilator in an intensive care unit.</a:t>
            </a:r>
          </a:p>
          <a:p>
            <a:endParaRPr lang="en-US" dirty="0" smtClean="0"/>
          </a:p>
          <a:p>
            <a:r>
              <a:rPr lang="en-US" dirty="0" smtClean="0"/>
              <a:t>Anna did not want to experience a similar scenario if she became seriously ill and were dying. </a:t>
            </a:r>
          </a:p>
          <a:p>
            <a:endParaRPr lang="en-US" dirty="0" smtClean="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4</a:t>
            </a:fld>
            <a:endParaRPr lang="en-US"/>
          </a:p>
        </p:txBody>
      </p:sp>
    </p:spTree>
    <p:extLst>
      <p:ext uri="{BB962C8B-B14F-4D97-AF65-F5344CB8AC3E}">
        <p14:creationId xmlns:p14="http://schemas.microsoft.com/office/powerpoint/2010/main" val="3373821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Anna attended an adult education class at her faith community about advance care planning. As part of the class, she completed an Advance Directive designating her daughter, her oldest child, as the agent and documented that she did not want extraordinary measures taken to keep her alive if she became terminally ill or permanently unconscious. Two of her friends in the class witnessed her document.</a:t>
            </a:r>
          </a:p>
          <a:p>
            <a:endParaRPr lang="en-US" dirty="0" smtClean="0"/>
          </a:p>
          <a:p>
            <a:r>
              <a:rPr lang="en-US" dirty="0" smtClean="0"/>
              <a:t>Anna took her signed</a:t>
            </a:r>
            <a:r>
              <a:rPr lang="en-US" baseline="0" dirty="0" smtClean="0"/>
              <a:t> Advance Directive home and locked it in her desk with other important papers. She was pleased that she had taken care of that task and felt reassured that her wishes were now documented. </a:t>
            </a:r>
          </a:p>
          <a:p>
            <a:endParaRPr lang="en-US" baseline="0" dirty="0" smtClean="0"/>
          </a:p>
          <a:p>
            <a:r>
              <a:rPr lang="en-US" baseline="0" dirty="0" smtClean="0"/>
              <a:t>Discussion – </a:t>
            </a:r>
          </a:p>
          <a:p>
            <a:r>
              <a:rPr lang="en-US" baseline="0" dirty="0" smtClean="0"/>
              <a:t>1.) Do you think faith communities can play a role in Advance Care Planning? </a:t>
            </a:r>
          </a:p>
          <a:p>
            <a:pPr marL="165261" indent="-165261">
              <a:buFont typeface="Arial" pitchFamily="34" charset="0"/>
              <a:buChar char="•"/>
            </a:pPr>
            <a:r>
              <a:rPr lang="en-US" baseline="0" dirty="0" smtClean="0"/>
              <a:t>A faith community can be a safe place for members to discus their values, wishes for care, and treatment preferences. This can help start a process which leads to having “the conversation” with important people in their lives.</a:t>
            </a:r>
          </a:p>
          <a:p>
            <a:pPr marL="165261" indent="-165261">
              <a:buFont typeface="Arial" pitchFamily="34" charset="0"/>
              <a:buChar char="•"/>
            </a:pPr>
            <a:r>
              <a:rPr lang="en-US" baseline="0" dirty="0" smtClean="0"/>
              <a:t>The content of any advance directive should be part of a bigger conversation with family, loved ones, and care providers.</a:t>
            </a:r>
          </a:p>
          <a:p>
            <a:r>
              <a:rPr lang="en-US" baseline="0" dirty="0" smtClean="0"/>
              <a:t> </a:t>
            </a:r>
          </a:p>
          <a:p>
            <a:r>
              <a:rPr lang="en-US" baseline="0" dirty="0" smtClean="0"/>
              <a:t>2.) Do you have any concerns about what Anna put in her Advance Directive or what she did with the document?</a:t>
            </a:r>
          </a:p>
          <a:p>
            <a:pPr marL="165261" indent="-165261">
              <a:buFont typeface="Arial" pitchFamily="34" charset="0"/>
              <a:buChar char="•"/>
            </a:pPr>
            <a:r>
              <a:rPr lang="en-US" baseline="0" dirty="0" smtClean="0"/>
              <a:t>Any documentation of advance care planning, such as an AHCD or a POLST form,  should be given to family, designated decision makers and health care providers. Forms should be kept in an easily accessible and obvious place – not locked away.</a:t>
            </a:r>
          </a:p>
          <a:p>
            <a:pPr marL="165261" indent="-165261">
              <a:buFont typeface="Arial" pitchFamily="34" charset="0"/>
              <a:buChar char="•"/>
            </a:pPr>
            <a:endParaRPr lang="en-US" baseline="0" dirty="0" smtClean="0"/>
          </a:p>
          <a:p>
            <a:r>
              <a:rPr lang="en-US" baseline="0" dirty="0" smtClean="0"/>
              <a:t>3.) What does “extraordinary measures” mean to you? </a:t>
            </a:r>
            <a:endParaRPr lang="en-US" dirty="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5</a:t>
            </a:fld>
            <a:endParaRPr lang="en-US"/>
          </a:p>
        </p:txBody>
      </p:sp>
    </p:spTree>
    <p:extLst>
      <p:ext uri="{BB962C8B-B14F-4D97-AF65-F5344CB8AC3E}">
        <p14:creationId xmlns:p14="http://schemas.microsoft.com/office/powerpoint/2010/main" val="1124468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Shortly thereafter Anna received a devastating diagnoses of advance metastatic cancer. She pursued extensive treatment plans in her attempt get better;</a:t>
            </a:r>
            <a:r>
              <a:rPr lang="en-US" baseline="0" dirty="0" smtClean="0"/>
              <a:t> however,</a:t>
            </a:r>
            <a:r>
              <a:rPr lang="en-US" dirty="0" smtClean="0"/>
              <a:t> after many months, she was increasingly frail and weak. One day after work, her son came by to visit and found her lying on the floor. She was confused and unable to speak. </a:t>
            </a:r>
          </a:p>
          <a:p>
            <a:endParaRPr lang="en-US" dirty="0" smtClean="0"/>
          </a:p>
          <a:p>
            <a:r>
              <a:rPr lang="en-US" dirty="0" smtClean="0"/>
              <a:t>Luis called 911, and Anna was taken to </a:t>
            </a:r>
            <a:r>
              <a:rPr lang="en-US" baseline="0" dirty="0" smtClean="0"/>
              <a:t>the emergency room and admitted to the hospital. When asked if Anna had an Advance Directive, Luis said that he didn’t think so; she never mentioned anything like that to him. Luis told the emergency room physicians that he wanted everything possible done for his mother. She was placed on a ventilator and taken to intensive care. </a:t>
            </a:r>
          </a:p>
          <a:p>
            <a:endParaRPr lang="en-US" baseline="0" dirty="0" smtClean="0"/>
          </a:p>
          <a:p>
            <a:r>
              <a:rPr lang="en-US" baseline="0" dirty="0" smtClean="0"/>
              <a:t>Discussion:</a:t>
            </a:r>
          </a:p>
          <a:p>
            <a:r>
              <a:rPr lang="en-US" baseline="0" dirty="0" smtClean="0"/>
              <a:t>What challenges do you see in this situation? </a:t>
            </a:r>
          </a:p>
          <a:p>
            <a:r>
              <a:rPr lang="en-US" baseline="0" dirty="0" smtClean="0"/>
              <a:t>What other choices might Luis have considered?</a:t>
            </a:r>
          </a:p>
          <a:p>
            <a:endParaRPr lang="en-US" baseline="0" dirty="0" smtClean="0"/>
          </a:p>
          <a:p>
            <a:endParaRPr lang="en-US" dirty="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6</a:t>
            </a:fld>
            <a:endParaRPr lang="en-US"/>
          </a:p>
        </p:txBody>
      </p:sp>
    </p:spTree>
    <p:extLst>
      <p:ext uri="{BB962C8B-B14F-4D97-AF65-F5344CB8AC3E}">
        <p14:creationId xmlns:p14="http://schemas.microsoft.com/office/powerpoint/2010/main" val="689302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Anna stabilized, her</a:t>
            </a:r>
            <a:r>
              <a:rPr lang="en-US" baseline="0" dirty="0" smtClean="0"/>
              <a:t> </a:t>
            </a:r>
            <a:r>
              <a:rPr lang="en-US" dirty="0" smtClean="0"/>
              <a:t>daughter arrived from North Carolina. She</a:t>
            </a:r>
            <a:r>
              <a:rPr lang="en-US" baseline="0" dirty="0" smtClean="0"/>
              <a:t> confirmed that her mother had never discussed what she would want done if she were seriously ill, but she could not imagine that her mother would want to be on a ventilator after the experience they had with Anna’s father. </a:t>
            </a:r>
          </a:p>
          <a:p>
            <a:endParaRPr lang="en-US" baseline="0" dirty="0" smtClean="0"/>
          </a:p>
          <a:p>
            <a:r>
              <a:rPr lang="en-US" altLang="en-US" dirty="0" smtClean="0">
                <a:latin typeface="Arial" pitchFamily="34" charset="0"/>
              </a:rPr>
              <a:t>Discussion –</a:t>
            </a:r>
          </a:p>
          <a:p>
            <a:pPr marL="0" indent="0">
              <a:spcBef>
                <a:spcPts val="600"/>
              </a:spcBef>
              <a:buFont typeface="Arial" panose="020B0604020202020204" pitchFamily="34" charset="0"/>
              <a:buNone/>
            </a:pPr>
            <a:r>
              <a:rPr lang="en-US" altLang="en-US" dirty="0" smtClean="0">
                <a:latin typeface="Arial" pitchFamily="34" charset="0"/>
              </a:rPr>
              <a:t>Luis thought everything should be done for his mother and Carissa felt her mother would not want to be on a ventilator.</a:t>
            </a:r>
          </a:p>
          <a:p>
            <a:pPr marL="171450" indent="-171450">
              <a:spcBef>
                <a:spcPts val="600"/>
              </a:spcBef>
              <a:buFont typeface="Arial" panose="020B0604020202020204" pitchFamily="34" charset="0"/>
              <a:buChar char="•"/>
            </a:pPr>
            <a:r>
              <a:rPr lang="en-US" altLang="en-US" dirty="0" smtClean="0">
                <a:latin typeface="Arial" pitchFamily="34" charset="0"/>
              </a:rPr>
              <a:t>Do you think this is an unusual situation for these siblings to feel differently about their mother’s care and the perception of her wishes? </a:t>
            </a:r>
          </a:p>
          <a:p>
            <a:pPr marL="171450" indent="-171450">
              <a:spcBef>
                <a:spcPts val="600"/>
              </a:spcBef>
              <a:buFont typeface="Arial" panose="020B0604020202020204" pitchFamily="34" charset="0"/>
              <a:buChar char="•"/>
            </a:pPr>
            <a:r>
              <a:rPr lang="en-US" altLang="en-US" dirty="0" smtClean="0">
                <a:latin typeface="Arial" pitchFamily="34" charset="0"/>
              </a:rPr>
              <a:t>Was there anything that would have helped Luis and Carissa to know what their mother wanted and made these decisions easier? (Such</a:t>
            </a:r>
            <a:r>
              <a:rPr lang="en-US" altLang="en-US" baseline="0" dirty="0" smtClean="0">
                <a:latin typeface="Arial" pitchFamily="34" charset="0"/>
              </a:rPr>
              <a:t> as h</a:t>
            </a:r>
            <a:r>
              <a:rPr lang="en-US" altLang="en-US" dirty="0" smtClean="0">
                <a:latin typeface="Arial" pitchFamily="34" charset="0"/>
              </a:rPr>
              <a:t>aving talked with her and /or received a copy of her Advance Directive or checking with Anna’s friends to see if she has ever said anything about her wishes.)</a:t>
            </a:r>
          </a:p>
          <a:p>
            <a:pPr marL="171450" indent="-171450">
              <a:spcBef>
                <a:spcPts val="600"/>
              </a:spcBef>
              <a:buFont typeface="Arial" panose="020B0604020202020204" pitchFamily="34" charset="0"/>
              <a:buChar char="•"/>
            </a:pPr>
            <a:r>
              <a:rPr lang="en-US" altLang="en-US" dirty="0" smtClean="0">
                <a:latin typeface="Arial" pitchFamily="34" charset="0"/>
              </a:rPr>
              <a:t>Why do you think it’s hard for people</a:t>
            </a:r>
            <a:r>
              <a:rPr lang="en-US" altLang="en-US" baseline="0" dirty="0" smtClean="0">
                <a:latin typeface="Arial" pitchFamily="34" charset="0"/>
              </a:rPr>
              <a:t> to have </a:t>
            </a:r>
            <a:r>
              <a:rPr lang="en-US" altLang="en-US" dirty="0" smtClean="0">
                <a:latin typeface="Arial" pitchFamily="34" charset="0"/>
              </a:rPr>
              <a:t>“the conversation”? </a:t>
            </a:r>
          </a:p>
          <a:p>
            <a:endParaRPr lang="en-US" baseline="0" dirty="0" smtClean="0"/>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7</a:t>
            </a:fld>
            <a:endParaRPr lang="en-US"/>
          </a:p>
        </p:txBody>
      </p:sp>
    </p:spTree>
    <p:extLst>
      <p:ext uri="{BB962C8B-B14F-4D97-AF65-F5344CB8AC3E}">
        <p14:creationId xmlns:p14="http://schemas.microsoft.com/office/powerpoint/2010/main" val="616187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Anna was weaned off the ventilator and her condition</a:t>
            </a:r>
            <a:r>
              <a:rPr lang="en-US" baseline="0" dirty="0" smtClean="0"/>
              <a:t> improved slowly, though she remained weak and tired easily. </a:t>
            </a:r>
          </a:p>
          <a:p>
            <a:r>
              <a:rPr lang="en-US" baseline="0" dirty="0" smtClean="0"/>
              <a:t>She had difficulty finding the energy to speak, but she was no longer confused. </a:t>
            </a:r>
          </a:p>
          <a:p>
            <a:r>
              <a:rPr lang="en-US" baseline="0" dirty="0" smtClean="0"/>
              <a:t>Luis and Carissa arranged for Anna’s transfer to a nursing home where she could be taken care of when Luis went back to work and Carissa returned to North Carolina. </a:t>
            </a:r>
          </a:p>
          <a:p>
            <a:r>
              <a:rPr lang="en-US" baseline="0" dirty="0" smtClean="0"/>
              <a:t>During admission to the nursing home, Anna was asked if she had an Advance Directive. To everyone’s surprise, she nodded her head emphatically and managed to say a quiet “yes.” </a:t>
            </a:r>
          </a:p>
          <a:p>
            <a:r>
              <a:rPr lang="en-US" baseline="0" dirty="0" smtClean="0"/>
              <a:t>Carol found Anna’s Advance Directive locked safely in her desk. </a:t>
            </a:r>
          </a:p>
          <a:p>
            <a:endParaRPr lang="en-US" baseline="0" dirty="0" smtClean="0"/>
          </a:p>
          <a:p>
            <a:r>
              <a:rPr lang="en-US" baseline="0" dirty="0" smtClean="0"/>
              <a:t>It was a surprise to Luis and Carissa that their mother had designated Carol as the agent/decision-maker, because she had never mentioned it to either of them. </a:t>
            </a:r>
          </a:p>
          <a:p>
            <a:endParaRPr lang="en-US" baseline="0" dirty="0" smtClean="0"/>
          </a:p>
          <a:p>
            <a:r>
              <a:rPr lang="en-US" altLang="en-US" sz="1200" dirty="0" smtClean="0">
                <a:latin typeface="Arial" pitchFamily="34" charset="0"/>
              </a:rPr>
              <a:t>Discussion:</a:t>
            </a:r>
          </a:p>
          <a:p>
            <a:pPr marL="171450" indent="-171450">
              <a:buFont typeface="Arial" panose="020B0604020202020204" pitchFamily="34" charset="0"/>
              <a:buChar char="•"/>
            </a:pPr>
            <a:r>
              <a:rPr lang="en-US" altLang="en-US" sz="1200" dirty="0" smtClean="0">
                <a:latin typeface="Arial" pitchFamily="34" charset="0"/>
              </a:rPr>
              <a:t>Is there a role here for a faith leader? </a:t>
            </a:r>
          </a:p>
          <a:p>
            <a:pPr marL="171450" indent="-171450">
              <a:buFont typeface="Arial" panose="020B0604020202020204" pitchFamily="34" charset="0"/>
              <a:buChar char="•"/>
            </a:pPr>
            <a:r>
              <a:rPr lang="en-US" altLang="en-US" sz="1200" dirty="0" smtClean="0">
                <a:latin typeface="Arial" pitchFamily="34" charset="0"/>
              </a:rPr>
              <a:t>How might you be helpful in this scenario? </a:t>
            </a:r>
          </a:p>
          <a:p>
            <a:pPr marL="0" indent="0">
              <a:buFont typeface="Arial" panose="020B0604020202020204" pitchFamily="34" charset="0"/>
              <a:buNone/>
            </a:pPr>
            <a:endParaRPr lang="en-US" altLang="en-US" sz="1200" dirty="0" smtClean="0">
              <a:latin typeface="Arial" pitchFamily="34" charset="0"/>
            </a:endParaRPr>
          </a:p>
          <a:p>
            <a:pPr marL="0" indent="0">
              <a:buFont typeface="Arial" panose="020B0604020202020204" pitchFamily="34" charset="0"/>
              <a:buNone/>
            </a:pPr>
            <a:r>
              <a:rPr lang="en-US" altLang="en-US" sz="1200" dirty="0" smtClean="0">
                <a:latin typeface="Arial" pitchFamily="34" charset="0"/>
              </a:rPr>
              <a:t>Suggestions:</a:t>
            </a:r>
          </a:p>
          <a:p>
            <a:pPr marL="171450" indent="-171450">
              <a:buFont typeface="Arial" panose="020B0604020202020204" pitchFamily="34" charset="0"/>
              <a:buChar char="•"/>
            </a:pPr>
            <a:r>
              <a:rPr lang="en-US" altLang="en-US" sz="1200" dirty="0" smtClean="0">
                <a:latin typeface="Arial" pitchFamily="34" charset="0"/>
              </a:rPr>
              <a:t>Explore options for further discussion about her wishes and what is most important to her at this time of life. </a:t>
            </a:r>
          </a:p>
          <a:p>
            <a:pPr marL="171450" indent="-171450">
              <a:buFont typeface="Arial" panose="020B0604020202020204" pitchFamily="34" charset="0"/>
              <a:buChar char="•"/>
            </a:pPr>
            <a:r>
              <a:rPr lang="en-US" altLang="en-US" sz="1200" dirty="0" smtClean="0">
                <a:latin typeface="Arial" pitchFamily="34" charset="0"/>
              </a:rPr>
              <a:t>Make sure her children are part of the discussion and are able to support Anna’s choices.  </a:t>
            </a:r>
          </a:p>
          <a:p>
            <a:pPr marL="171450" indent="-171450">
              <a:buFont typeface="Arial" panose="020B0604020202020204" pitchFamily="34" charset="0"/>
              <a:buChar char="•"/>
            </a:pPr>
            <a:r>
              <a:rPr lang="en-US" altLang="en-US" sz="1200" dirty="0" smtClean="0">
                <a:latin typeface="Arial" pitchFamily="34" charset="0"/>
              </a:rPr>
              <a:t>Gently remind the children that the decision maker’s “job” is to follow their mother’s wishes, considering “what would Mom say in this situation?”</a:t>
            </a:r>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8</a:t>
            </a:fld>
            <a:endParaRPr lang="en-US"/>
          </a:p>
        </p:txBody>
      </p:sp>
    </p:spTree>
    <p:extLst>
      <p:ext uri="{BB962C8B-B14F-4D97-AF65-F5344CB8AC3E}">
        <p14:creationId xmlns:p14="http://schemas.microsoft.com/office/powerpoint/2010/main" val="1887189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of </a:t>
            </a:r>
            <a:r>
              <a:rPr lang="en-US" dirty="0" smtClean="0"/>
              <a:t>her condition and this recent hospitalization, Anna’s physician wanted to talk with Anna and Carissa about POLST -- Physician Orders for Life-Sustaining Treatment. </a:t>
            </a:r>
          </a:p>
          <a:p>
            <a:endParaRPr lang="en-US" dirty="0" smtClean="0"/>
          </a:p>
          <a:p>
            <a:r>
              <a:rPr lang="en-US" dirty="0" smtClean="0"/>
              <a:t>Together, they reviewed the treatment choices and Anna’s wishes for the care she wants to receive. These included decisions about CPR (Cardio Pulmonary Resuscitation), artificial nutrition, and hospitalization. </a:t>
            </a:r>
          </a:p>
          <a:p>
            <a:endParaRPr lang="en-US" dirty="0" smtClean="0"/>
          </a:p>
          <a:p>
            <a:r>
              <a:rPr lang="en-US" dirty="0" smtClean="0"/>
              <a:t>The completed POLST form was placed in her medical chart at the nursing home along with her Advance Directive.  </a:t>
            </a:r>
          </a:p>
          <a:p>
            <a:r>
              <a:rPr lang="en-US" baseline="0" dirty="0" smtClean="0"/>
              <a:t>  </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9</a:t>
            </a:fld>
            <a:endParaRPr lang="en-US"/>
          </a:p>
        </p:txBody>
      </p:sp>
    </p:spTree>
    <p:extLst>
      <p:ext uri="{BB962C8B-B14F-4D97-AF65-F5344CB8AC3E}">
        <p14:creationId xmlns:p14="http://schemas.microsoft.com/office/powerpoint/2010/main" val="933880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CCC: Cover page (primary emphasis on logo)">
    <p:spTree>
      <p:nvGrpSpPr>
        <p:cNvPr id="1" name=""/>
        <p:cNvGrpSpPr/>
        <p:nvPr/>
      </p:nvGrpSpPr>
      <p:grpSpPr>
        <a:xfrm>
          <a:off x="0" y="0"/>
          <a:ext cx="0" cy="0"/>
          <a:chOff x="0" y="0"/>
          <a:chExt cx="0" cy="0"/>
        </a:xfrm>
      </p:grpSpPr>
      <p:grpSp>
        <p:nvGrpSpPr>
          <p:cNvPr id="6" name="Group 15"/>
          <p:cNvGrpSpPr>
            <a:grpSpLocks/>
          </p:cNvGrpSpPr>
          <p:nvPr/>
        </p:nvGrpSpPr>
        <p:grpSpPr bwMode="auto">
          <a:xfrm>
            <a:off x="0" y="609600"/>
            <a:ext cx="9144000" cy="4495800"/>
            <a:chOff x="0" y="609600"/>
            <a:chExt cx="9144000" cy="4495800"/>
          </a:xfrm>
        </p:grpSpPr>
        <p:sp>
          <p:nvSpPr>
            <p:cNvPr id="7" name="Rectangle 2"/>
            <p:cNvSpPr>
              <a:spLocks noChangeArrowheads="1"/>
            </p:cNvSpPr>
            <p:nvPr userDrawn="1"/>
          </p:nvSpPr>
          <p:spPr bwMode="auto">
            <a:xfrm>
              <a:off x="0" y="2057400"/>
              <a:ext cx="9144000" cy="3048000"/>
            </a:xfrm>
            <a:prstGeom prst="rect">
              <a:avLst/>
            </a:prstGeom>
            <a:solidFill>
              <a:srgbClr val="F78F22"/>
            </a:solidFill>
            <a:ln w="9525">
              <a:noFill/>
              <a:miter lim="800000"/>
              <a:headEnd/>
              <a:tailEnd/>
            </a:ln>
            <a:effectLst/>
          </p:spPr>
          <p:txBody>
            <a:bodyPr wrap="none" anchor="ctr"/>
            <a:lstStyle/>
            <a:p>
              <a:pPr fontAlgn="auto">
                <a:spcBef>
                  <a:spcPts val="0"/>
                </a:spcBef>
                <a:spcAft>
                  <a:spcPts val="0"/>
                </a:spcAft>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pic>
          <p:nvPicPr>
            <p:cNvPr id="8" name="Picture 6" descr="CCCC_logo"/>
            <p:cNvPicPr>
              <a:picLocks noChangeAspect="1" noChangeArrowheads="1"/>
            </p:cNvPicPr>
            <p:nvPr userDrawn="1"/>
          </p:nvPicPr>
          <p:blipFill>
            <a:blip r:embed="rId2"/>
            <a:srcRect/>
            <a:stretch>
              <a:fillRect/>
            </a:stretch>
          </p:blipFill>
          <p:spPr bwMode="auto">
            <a:xfrm>
              <a:off x="609600" y="609600"/>
              <a:ext cx="3181350" cy="995363"/>
            </a:xfrm>
            <a:prstGeom prst="rect">
              <a:avLst/>
            </a:prstGeom>
            <a:noFill/>
            <a:ln w="9525">
              <a:noFill/>
              <a:miter lim="800000"/>
              <a:headEnd/>
              <a:tailEnd/>
            </a:ln>
          </p:spPr>
        </p:pic>
      </p:grpSp>
      <p:sp>
        <p:nvSpPr>
          <p:cNvPr id="2" name="Title 1"/>
          <p:cNvSpPr>
            <a:spLocks noGrp="1"/>
          </p:cNvSpPr>
          <p:nvPr>
            <p:ph type="title"/>
          </p:nvPr>
        </p:nvSpPr>
        <p:spPr>
          <a:xfrm>
            <a:off x="457200" y="2590800"/>
            <a:ext cx="8229600" cy="1143000"/>
          </a:xfrm>
          <a:prstGeom prst="rect">
            <a:avLst/>
          </a:prstGeom>
        </p:spPr>
        <p:txBody>
          <a:bodyPr/>
          <a:lstStyle>
            <a:lvl1pPr algn="l">
              <a:lnSpc>
                <a:spcPts val="7000"/>
              </a:lnSpc>
              <a:defRPr sz="7200" cap="all" spc="-500" baseline="0">
                <a:solidFill>
                  <a:schemeClr val="bg1"/>
                </a:solidFill>
                <a:latin typeface="Arial Black" panose="020B0A040201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533400" y="4191000"/>
            <a:ext cx="7467600" cy="639762"/>
          </a:xfrm>
          <a:prstGeom prst="rect">
            <a:avLst/>
          </a:prstGeom>
        </p:spPr>
        <p:txBody>
          <a:bodyPr anchor="b"/>
          <a:lstStyle>
            <a:lvl1pPr marL="0" indent="0">
              <a:lnSpc>
                <a:spcPts val="3800"/>
              </a:lnSpc>
              <a:buNone/>
              <a:defRPr sz="2800" b="0" spc="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2740025" y="5715000"/>
            <a:ext cx="5870575" cy="639762"/>
          </a:xfrm>
          <a:prstGeom prst="rect">
            <a:avLst/>
          </a:prstGeom>
        </p:spPr>
        <p:txBody>
          <a:bodyPr anchor="t" anchorCtr="0"/>
          <a:lstStyle>
            <a:lvl1pPr marL="0" indent="0">
              <a:lnSpc>
                <a:spcPts val="2800"/>
              </a:lnSpc>
              <a:buNone/>
              <a:defRPr sz="2700" b="0" spc="-100" baseline="0">
                <a:solidFill>
                  <a:srgbClr val="58585B"/>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grpSp>
        <p:nvGrpSpPr>
          <p:cNvPr id="9" name="Group 15"/>
          <p:cNvGrpSpPr>
            <a:grpSpLocks/>
          </p:cNvGrpSpPr>
          <p:nvPr userDrawn="1"/>
        </p:nvGrpSpPr>
        <p:grpSpPr bwMode="auto">
          <a:xfrm>
            <a:off x="0" y="609600"/>
            <a:ext cx="9144000" cy="4495800"/>
            <a:chOff x="0" y="609600"/>
            <a:chExt cx="9144000" cy="4495800"/>
          </a:xfrm>
        </p:grpSpPr>
        <p:sp>
          <p:nvSpPr>
            <p:cNvPr id="10" name="Rectangle 2"/>
            <p:cNvSpPr>
              <a:spLocks noChangeArrowheads="1"/>
            </p:cNvSpPr>
            <p:nvPr userDrawn="1"/>
          </p:nvSpPr>
          <p:spPr bwMode="auto">
            <a:xfrm>
              <a:off x="0" y="2057400"/>
              <a:ext cx="9144000" cy="3048000"/>
            </a:xfrm>
            <a:prstGeom prst="rect">
              <a:avLst/>
            </a:prstGeom>
            <a:solidFill>
              <a:srgbClr val="F78F22"/>
            </a:solidFill>
            <a:ln w="9525">
              <a:noFill/>
              <a:miter lim="800000"/>
              <a:headEnd/>
              <a:tailEnd/>
            </a:ln>
            <a:effectLst/>
          </p:spPr>
          <p:txBody>
            <a:bodyPr wrap="none" anchor="ctr"/>
            <a:lstStyle/>
            <a:p>
              <a:pPr fontAlgn="auto">
                <a:spcBef>
                  <a:spcPts val="0"/>
                </a:spcBef>
                <a:spcAft>
                  <a:spcPts val="0"/>
                </a:spcAft>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pic>
          <p:nvPicPr>
            <p:cNvPr id="11" name="Picture 6" descr="CCCC_logo"/>
            <p:cNvPicPr>
              <a:picLocks noChangeAspect="1" noChangeArrowheads="1"/>
            </p:cNvPicPr>
            <p:nvPr userDrawn="1"/>
          </p:nvPicPr>
          <p:blipFill>
            <a:blip r:embed="rId2"/>
            <a:srcRect/>
            <a:stretch>
              <a:fillRect/>
            </a:stretch>
          </p:blipFill>
          <p:spPr bwMode="auto">
            <a:xfrm>
              <a:off x="609600" y="609600"/>
              <a:ext cx="3181350" cy="995363"/>
            </a:xfrm>
            <a:prstGeom prst="rect">
              <a:avLst/>
            </a:prstGeom>
            <a:noFill/>
            <a:ln w="9525">
              <a:noFill/>
              <a:miter lim="800000"/>
              <a:headEnd/>
              <a:tailEnd/>
            </a:ln>
          </p:spPr>
        </p:pic>
      </p:grpSp>
      <p:sp>
        <p:nvSpPr>
          <p:cNvPr id="12" name="TextBox 11"/>
          <p:cNvSpPr txBox="1"/>
          <p:nvPr userDrawn="1"/>
        </p:nvSpPr>
        <p:spPr>
          <a:xfrm>
            <a:off x="457200" y="6477000"/>
            <a:ext cx="38862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kern="1200" dirty="0" smtClean="0">
                <a:solidFill>
                  <a:schemeClr val="tx1"/>
                </a:solidFill>
                <a:effectLst/>
                <a:latin typeface="Arial" charset="0"/>
                <a:ea typeface="+mn-ea"/>
                <a:cs typeface="+mn-cs"/>
              </a:rPr>
              <a:t>© 2015 COALITION FOR COMPASSIONATE CARE OF CALIFORNIA</a:t>
            </a:r>
          </a:p>
        </p:txBody>
      </p:sp>
    </p:spTree>
    <p:extLst>
      <p:ext uri="{BB962C8B-B14F-4D97-AF65-F5344CB8AC3E}">
        <p14:creationId xmlns:p14="http://schemas.microsoft.com/office/powerpoint/2010/main" val="1485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EDE0163B-EB01-4D86-A88E-B336D9AA7A52}" type="slidenum">
              <a:rPr lang="en-US"/>
              <a:pPr>
                <a:defRPr/>
              </a:pPr>
              <a:t>‹#›</a:t>
            </a:fld>
            <a:endParaRPr lang="en-US"/>
          </a:p>
        </p:txBody>
      </p:sp>
    </p:spTree>
    <p:extLst>
      <p:ext uri="{BB962C8B-B14F-4D97-AF65-F5344CB8AC3E}">
        <p14:creationId xmlns:p14="http://schemas.microsoft.com/office/powerpoint/2010/main" val="385337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099D1C6D-F331-4338-AF9A-2E9BFF71F988}" type="slidenum">
              <a:rPr lang="en-US"/>
              <a:pPr>
                <a:defRPr/>
              </a:pPr>
              <a:t>‹#›</a:t>
            </a:fld>
            <a:endParaRPr lang="en-US"/>
          </a:p>
        </p:txBody>
      </p:sp>
    </p:spTree>
    <p:extLst>
      <p:ext uri="{BB962C8B-B14F-4D97-AF65-F5344CB8AC3E}">
        <p14:creationId xmlns:p14="http://schemas.microsoft.com/office/powerpoint/2010/main" val="740792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a:prstGeom prst="rect">
            <a:avLst/>
          </a:prstGeom>
        </p:spPr>
        <p:txBody>
          <a:bodyPr/>
          <a:lstStyle/>
          <a:p>
            <a:r>
              <a:rPr lang="en-US" smtClean="0"/>
              <a:t>Click to edit Master title style</a:t>
            </a:r>
            <a:endParaRPr lang="en-US"/>
          </a:p>
        </p:txBody>
      </p:sp>
      <p:sp>
        <p:nvSpPr>
          <p:cNvPr id="3" name="Footer Placeholder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4" name="Slide Number Placeholder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F801053A-09AC-4E29-80D2-0A56E0607753}" type="slidenum">
              <a:rPr lang="en-US"/>
              <a:pPr>
                <a:defRPr/>
              </a:pPr>
              <a:t>‹#›</a:t>
            </a:fld>
            <a:endParaRPr lang="en-US"/>
          </a:p>
        </p:txBody>
      </p:sp>
    </p:spTree>
    <p:extLst>
      <p:ext uri="{BB962C8B-B14F-4D97-AF65-F5344CB8AC3E}">
        <p14:creationId xmlns:p14="http://schemas.microsoft.com/office/powerpoint/2010/main" val="1600670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81200"/>
            <a:ext cx="8229600" cy="3886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081C30B9-483E-4BEF-B79E-B786A260750B}" type="slidenum">
              <a:rPr lang="en-US"/>
              <a:pPr>
                <a:defRPr/>
              </a:pPr>
              <a:t>‹#›</a:t>
            </a:fld>
            <a:endParaRPr lang="en-US"/>
          </a:p>
        </p:txBody>
      </p:sp>
    </p:spTree>
    <p:extLst>
      <p:ext uri="{BB962C8B-B14F-4D97-AF65-F5344CB8AC3E}">
        <p14:creationId xmlns:p14="http://schemas.microsoft.com/office/powerpoint/2010/main" val="2735375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229600" cy="13716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00500"/>
            <a:ext cx="4038600" cy="18669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00500"/>
            <a:ext cx="4038600" cy="18669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F4FDDD0E-976E-4B96-A21D-B3D27F6900DB}" type="slidenum">
              <a:rPr lang="en-US"/>
              <a:pPr>
                <a:defRPr/>
              </a:pPr>
              <a:t>‹#›</a:t>
            </a:fld>
            <a:endParaRPr lang="en-US"/>
          </a:p>
        </p:txBody>
      </p:sp>
    </p:spTree>
    <p:extLst>
      <p:ext uri="{BB962C8B-B14F-4D97-AF65-F5344CB8AC3E}">
        <p14:creationId xmlns:p14="http://schemas.microsoft.com/office/powerpoint/2010/main" val="674021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a:prstGeom prst="rect">
            <a:avLst/>
          </a:prstGeom>
        </p:spPr>
        <p:txBody>
          <a:bodyPr/>
          <a:lstStyle/>
          <a:p>
            <a:pPr lvl="0"/>
            <a:endParaRPr lang="en-US" noProof="0" smtClean="0"/>
          </a:p>
        </p:txBody>
      </p:sp>
      <p:sp>
        <p:nvSpPr>
          <p:cNvPr id="4"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92FDB604-1D57-4827-92C9-91010C9B2E95}" type="slidenum">
              <a:rPr lang="en-US"/>
              <a:pPr>
                <a:defRPr/>
              </a:pPr>
              <a:t>‹#›</a:t>
            </a:fld>
            <a:endParaRPr lang="en-US"/>
          </a:p>
        </p:txBody>
      </p:sp>
    </p:spTree>
    <p:extLst>
      <p:ext uri="{BB962C8B-B14F-4D97-AF65-F5344CB8AC3E}">
        <p14:creationId xmlns:p14="http://schemas.microsoft.com/office/powerpoint/2010/main" val="312242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CCC: Cover page (secondary emphasis on logo)">
    <p:spTree>
      <p:nvGrpSpPr>
        <p:cNvPr id="1" name=""/>
        <p:cNvGrpSpPr/>
        <p:nvPr/>
      </p:nvGrpSpPr>
      <p:grpSpPr>
        <a:xfrm>
          <a:off x="0" y="0"/>
          <a:ext cx="0" cy="0"/>
          <a:chOff x="0" y="0"/>
          <a:chExt cx="0" cy="0"/>
        </a:xfrm>
      </p:grpSpPr>
      <p:sp>
        <p:nvSpPr>
          <p:cNvPr id="7" name="Rectangle 2"/>
          <p:cNvSpPr>
            <a:spLocks noChangeArrowheads="1"/>
          </p:cNvSpPr>
          <p:nvPr/>
        </p:nvSpPr>
        <p:spPr bwMode="auto">
          <a:xfrm>
            <a:off x="0" y="531813"/>
            <a:ext cx="9144000" cy="1600200"/>
          </a:xfrm>
          <a:prstGeom prst="rect">
            <a:avLst/>
          </a:prstGeom>
          <a:solidFill>
            <a:srgbClr val="F78F22"/>
          </a:solidFill>
          <a:ln w="9525">
            <a:noFill/>
            <a:miter lim="800000"/>
            <a:headEnd/>
            <a:tailEnd/>
          </a:ln>
          <a:effectLst/>
        </p:spPr>
        <p:txBody>
          <a:bodyPr wrap="none" anchor="ctr"/>
          <a:lstStyle/>
          <a:p>
            <a:pPr algn="ctr" fontAlgn="auto">
              <a:spcBef>
                <a:spcPts val="0"/>
              </a:spcBef>
              <a:spcAft>
                <a:spcPts val="0"/>
              </a:spcAft>
              <a:defRPr/>
            </a:pPr>
            <a:endParaRPr lang="en-US">
              <a:latin typeface="+mn-lt"/>
            </a:endParaRPr>
          </a:p>
        </p:txBody>
      </p:sp>
      <p:pic>
        <p:nvPicPr>
          <p:cNvPr id="8" name="Picture 6" descr="CCCC_logo"/>
          <p:cNvPicPr preferRelativeResize="0">
            <a:picLocks noChangeAspect="1" noChangeArrowheads="1"/>
          </p:cNvPicPr>
          <p:nvPr/>
        </p:nvPicPr>
        <p:blipFill>
          <a:blip r:embed="rId2"/>
          <a:srcRect/>
          <a:stretch>
            <a:fillRect/>
          </a:stretch>
        </p:blipFill>
        <p:spPr bwMode="auto">
          <a:xfrm>
            <a:off x="6599238" y="5897563"/>
            <a:ext cx="2339975" cy="731837"/>
          </a:xfrm>
          <a:prstGeom prst="rect">
            <a:avLst/>
          </a:prstGeom>
          <a:noFill/>
          <a:ln w="9525">
            <a:noFill/>
            <a:miter lim="800000"/>
            <a:headEnd/>
            <a:tailEnd/>
          </a:ln>
        </p:spPr>
      </p:pic>
      <p:sp>
        <p:nvSpPr>
          <p:cNvPr id="2" name="Title 1"/>
          <p:cNvSpPr>
            <a:spLocks noGrp="1"/>
          </p:cNvSpPr>
          <p:nvPr>
            <p:ph type="title"/>
          </p:nvPr>
        </p:nvSpPr>
        <p:spPr>
          <a:xfrm>
            <a:off x="381000" y="914400"/>
            <a:ext cx="8229600" cy="609600"/>
          </a:xfrm>
          <a:prstGeom prst="rect">
            <a:avLst/>
          </a:prstGeom>
        </p:spPr>
        <p:txBody>
          <a:bodyPr/>
          <a:lstStyle>
            <a:lvl1pPr algn="l">
              <a:defRPr kumimoji="0" lang="en-US" sz="5900" b="0" i="0" u="none" strike="noStrike" kern="0" cap="none" spc="-400" normalizeH="0" baseline="0" noProof="0" dirty="0" smtClean="0">
                <a:ln>
                  <a:noFill/>
                </a:ln>
                <a:solidFill>
                  <a:schemeClr val="bg1"/>
                </a:solidFill>
                <a:effectLst/>
                <a:uLnTx/>
                <a:uFillTx/>
                <a:latin typeface="Arial Black" panose="020B0A04020102020204" pitchFamily="34" charset="0"/>
                <a:ea typeface="+mj-ea"/>
                <a:cs typeface="Adobe Hebrew" pitchFamily="18" charset="-79"/>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381000" y="2408238"/>
            <a:ext cx="8305800" cy="1401762"/>
          </a:xfrm>
          <a:prstGeom prst="rect">
            <a:avLst/>
          </a:prstGeom>
        </p:spPr>
        <p:txBody>
          <a:bodyPr anchor="t" anchorCtr="0"/>
          <a:lstStyle>
            <a:lvl1pPr marL="0" indent="0">
              <a:buNone/>
              <a:defRPr kumimoji="0" lang="en-US" sz="4000" b="0" i="0" u="none" strike="noStrike" kern="0" cap="none" spc="-150" normalizeH="0" baseline="0" noProof="0" dirty="0" smtClean="0">
                <a:ln>
                  <a:noFill/>
                </a:ln>
                <a:solidFill>
                  <a:srgbClr val="F78F22"/>
                </a:solidFill>
                <a:effectLst/>
                <a:uLnTx/>
                <a:uFillTx/>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useBgFill="1">
        <p:nvSpPr>
          <p:cNvPr id="6" name="Content Placeholder 5"/>
          <p:cNvSpPr>
            <a:spLocks noGrp="1"/>
          </p:cNvSpPr>
          <p:nvPr>
            <p:ph sz="quarter" idx="4"/>
          </p:nvPr>
        </p:nvSpPr>
        <p:spPr>
          <a:xfrm>
            <a:off x="457200" y="4114801"/>
            <a:ext cx="7772400" cy="1066800"/>
          </a:xfrm>
          <a:prstGeom prst="rect">
            <a:avLst/>
          </a:prstGeom>
        </p:spPr>
        <p:txBody>
          <a:bodyPr/>
          <a:lstStyle>
            <a:lvl1pPr>
              <a:lnSpc>
                <a:spcPts val="3000"/>
              </a:lnSpc>
              <a:buFontTx/>
              <a:buNone/>
              <a:defRPr kumimoji="0" lang="en-US" sz="2800" b="0" i="0" u="none" strike="noStrike" kern="1200" cap="none" spc="-30" normalizeH="0" baseline="0" noProof="0" dirty="0" smtClean="0">
                <a:ln>
                  <a:noFill/>
                </a:ln>
                <a:solidFill>
                  <a:srgbClr val="585858"/>
                </a:solidFill>
                <a:effectLst/>
                <a:uLnTx/>
                <a:uFillTx/>
                <a:latin typeface="Arial" panose="020B0604020202020204" pitchFamily="34" charset="0"/>
                <a:ea typeface="+mn-ea"/>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9" name="Rectangle 2"/>
          <p:cNvSpPr>
            <a:spLocks noChangeArrowheads="1"/>
          </p:cNvSpPr>
          <p:nvPr userDrawn="1"/>
        </p:nvSpPr>
        <p:spPr bwMode="auto">
          <a:xfrm>
            <a:off x="0" y="531813"/>
            <a:ext cx="9144000" cy="1600200"/>
          </a:xfrm>
          <a:prstGeom prst="rect">
            <a:avLst/>
          </a:prstGeom>
          <a:solidFill>
            <a:srgbClr val="F78F22"/>
          </a:solidFill>
          <a:ln w="9525">
            <a:noFill/>
            <a:miter lim="800000"/>
            <a:headEnd/>
            <a:tailEnd/>
          </a:ln>
          <a:effectLst/>
        </p:spPr>
        <p:txBody>
          <a:bodyPr wrap="none" anchor="ctr"/>
          <a:lstStyle/>
          <a:p>
            <a:pPr algn="ctr" fontAlgn="auto">
              <a:spcBef>
                <a:spcPts val="0"/>
              </a:spcBef>
              <a:spcAft>
                <a:spcPts val="0"/>
              </a:spcAft>
              <a:defRPr/>
            </a:pPr>
            <a:endParaRPr lang="en-US">
              <a:latin typeface="+mn-lt"/>
            </a:endParaRPr>
          </a:p>
        </p:txBody>
      </p:sp>
      <p:pic>
        <p:nvPicPr>
          <p:cNvPr id="10" name="Picture 6" descr="CCCC_logo"/>
          <p:cNvPicPr preferRelativeResize="0">
            <a:picLocks noChangeAspect="1" noChangeArrowheads="1"/>
          </p:cNvPicPr>
          <p:nvPr userDrawn="1"/>
        </p:nvPicPr>
        <p:blipFill>
          <a:blip r:embed="rId2"/>
          <a:srcRect/>
          <a:stretch>
            <a:fillRect/>
          </a:stretch>
        </p:blipFill>
        <p:spPr bwMode="auto">
          <a:xfrm>
            <a:off x="6599238" y="5897563"/>
            <a:ext cx="2339975" cy="731837"/>
          </a:xfrm>
          <a:prstGeom prst="rect">
            <a:avLst/>
          </a:prstGeom>
          <a:noFill/>
          <a:ln w="9525">
            <a:noFill/>
            <a:miter lim="800000"/>
            <a:headEnd/>
            <a:tailEnd/>
          </a:ln>
        </p:spPr>
      </p:pic>
      <p:sp>
        <p:nvSpPr>
          <p:cNvPr id="11" name="TextBox 10"/>
          <p:cNvSpPr txBox="1"/>
          <p:nvPr userDrawn="1"/>
        </p:nvSpPr>
        <p:spPr>
          <a:xfrm>
            <a:off x="457200" y="6477000"/>
            <a:ext cx="38862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kern="1200" dirty="0" smtClean="0">
                <a:solidFill>
                  <a:schemeClr val="tx1"/>
                </a:solidFill>
                <a:effectLst/>
                <a:latin typeface="Arial" charset="0"/>
                <a:ea typeface="+mn-ea"/>
                <a:cs typeface="+mn-cs"/>
              </a:rPr>
              <a:t>© 2015 COALITION FOR COMPASSIONATE CARE OF CALIFORNIA</a:t>
            </a:r>
          </a:p>
        </p:txBody>
      </p:sp>
    </p:spTree>
    <p:extLst>
      <p:ext uri="{BB962C8B-B14F-4D97-AF65-F5344CB8AC3E}">
        <p14:creationId xmlns:p14="http://schemas.microsoft.com/office/powerpoint/2010/main" val="131959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CCC: Sub page">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9144000" cy="228600"/>
          </a:xfrm>
          <a:prstGeom prst="rect">
            <a:avLst/>
          </a:prstGeom>
          <a:solidFill>
            <a:srgbClr val="F78F22"/>
          </a:solidFill>
          <a:ln w="9525">
            <a:noFill/>
            <a:miter lim="800000"/>
            <a:headEnd/>
            <a:tailEnd/>
          </a:ln>
          <a:effectLst/>
        </p:spPr>
        <p:txBody>
          <a:bodyPr wrap="none" anchor="ctr"/>
          <a:lstStyle/>
          <a:p>
            <a:pPr fontAlgn="auto">
              <a:spcBef>
                <a:spcPts val="0"/>
              </a:spcBef>
              <a:spcAft>
                <a:spcPts val="0"/>
              </a:spcAft>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pic>
        <p:nvPicPr>
          <p:cNvPr id="8" name="Picture 6" descr="CCCC_logo"/>
          <p:cNvPicPr>
            <a:picLocks noChangeAspect="1" noChangeArrowheads="1"/>
          </p:cNvPicPr>
          <p:nvPr/>
        </p:nvPicPr>
        <p:blipFill>
          <a:blip r:embed="rId2"/>
          <a:srcRect/>
          <a:stretch>
            <a:fillRect/>
          </a:stretch>
        </p:blipFill>
        <p:spPr bwMode="auto">
          <a:xfrm>
            <a:off x="6019800" y="5857875"/>
            <a:ext cx="2952750" cy="923925"/>
          </a:xfrm>
          <a:prstGeom prst="rect">
            <a:avLst/>
          </a:prstGeom>
          <a:noFill/>
          <a:ln w="9525">
            <a:noFill/>
            <a:miter lim="800000"/>
            <a:headEnd/>
            <a:tailEnd/>
          </a:ln>
        </p:spPr>
      </p:pic>
      <p:cxnSp>
        <p:nvCxnSpPr>
          <p:cNvPr id="9" name="Straight Connector 22"/>
          <p:cNvCxnSpPr/>
          <p:nvPr/>
        </p:nvCxnSpPr>
        <p:spPr>
          <a:xfrm>
            <a:off x="0" y="5791200"/>
            <a:ext cx="9144000" cy="0"/>
          </a:xfrm>
          <a:prstGeom prst="line">
            <a:avLst/>
          </a:prstGeom>
          <a:ln w="12700">
            <a:solidFill>
              <a:srgbClr val="F78F2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001713"/>
            <a:ext cx="8153400" cy="750887"/>
          </a:xfrm>
          <a:prstGeom prst="rect">
            <a:avLst/>
          </a:prstGeom>
        </p:spPr>
        <p:txBody>
          <a:bodyPr anchor="t" anchorCtr="0"/>
          <a:lstStyle>
            <a:lvl1pPr marL="0" indent="0">
              <a:buNone/>
              <a:defRPr sz="3700" b="0" spc="-150">
                <a:solidFill>
                  <a:srgbClr val="F78F2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76400"/>
            <a:ext cx="8153400" cy="1066800"/>
          </a:xfrm>
          <a:prstGeom prst="rect">
            <a:avLst/>
          </a:prstGeom>
        </p:spPr>
        <p:txBody>
          <a:bodyPr/>
          <a:lstStyle>
            <a:lvl1pPr>
              <a:lnSpc>
                <a:spcPts val="3000"/>
              </a:lnSpc>
              <a:buNone/>
              <a:defRPr sz="2800">
                <a:solidFill>
                  <a:srgbClr val="58585B"/>
                </a:solidFill>
                <a:latin typeface="Arial" panose="020B0604020202020204" pitchFamily="34" charset="0"/>
                <a:cs typeface="Arial" panose="020B0604020202020204" pitchFamily="34" charset="0"/>
              </a:defRPr>
            </a:lvl1pPr>
            <a:lvl2pPr>
              <a:lnSpc>
                <a:spcPts val="3000"/>
              </a:lnSpc>
              <a:buNone/>
              <a:defRPr sz="2800">
                <a:solidFill>
                  <a:srgbClr val="58585B"/>
                </a:solidFill>
                <a:latin typeface="Futura Std Light" pitchFamily="34" charset="0"/>
              </a:defRPr>
            </a:lvl2pPr>
            <a:lvl3pPr>
              <a:lnSpc>
                <a:spcPts val="3000"/>
              </a:lnSpc>
              <a:buNone/>
              <a:defRPr sz="2800">
                <a:solidFill>
                  <a:srgbClr val="58585B"/>
                </a:solidFill>
                <a:latin typeface="Futura Std Light" pitchFamily="34" charset="0"/>
              </a:defRPr>
            </a:lvl3pPr>
            <a:lvl4pPr>
              <a:lnSpc>
                <a:spcPts val="3000"/>
              </a:lnSpc>
              <a:buNone/>
              <a:defRPr sz="2800">
                <a:solidFill>
                  <a:srgbClr val="58585B"/>
                </a:solidFill>
                <a:latin typeface="Futura Std Light" pitchFamily="34" charset="0"/>
              </a:defRPr>
            </a:lvl4pPr>
            <a:lvl5pPr>
              <a:lnSpc>
                <a:spcPts val="3000"/>
              </a:lnSpc>
              <a:buNone/>
              <a:defRPr sz="2800">
                <a:solidFill>
                  <a:srgbClr val="58585B"/>
                </a:solidFill>
                <a:latin typeface="Futura Std Light" pitchFamily="34" charset="0"/>
              </a:defRPr>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4"/>
          <p:cNvSpPr>
            <a:spLocks noGrp="1"/>
          </p:cNvSpPr>
          <p:nvPr>
            <p:ph type="body" sz="quarter" idx="3"/>
          </p:nvPr>
        </p:nvSpPr>
        <p:spPr>
          <a:xfrm>
            <a:off x="457200" y="3352800"/>
            <a:ext cx="8153400" cy="749808"/>
          </a:xfrm>
          <a:prstGeom prst="rect">
            <a:avLst/>
          </a:prstGeom>
        </p:spPr>
        <p:txBody>
          <a:bodyPr anchor="t" anchorCtr="0"/>
          <a:lstStyle>
            <a:lvl1pPr marL="0" indent="0">
              <a:buNone/>
              <a:defRPr lang="en-US" sz="3700" b="0" kern="1200" spc="-150" dirty="0" smtClean="0">
                <a:solidFill>
                  <a:srgbClr val="F78F22"/>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 y="4038600"/>
            <a:ext cx="8153400" cy="1069848"/>
          </a:xfrm>
          <a:prstGeom prst="rect">
            <a:avLst/>
          </a:prstGeom>
        </p:spPr>
        <p:txBody>
          <a:bodyPr/>
          <a:lstStyle>
            <a:lvl1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Arial" panose="020B0604020202020204" pitchFamily="34" charset="0"/>
                <a:ea typeface="+mn-ea"/>
                <a:cs typeface="Arial" panose="020B0604020202020204" pitchFamily="34" charset="0"/>
              </a:defRPr>
            </a:lvl1pPr>
            <a:lvl2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2pPr>
            <a:lvl3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3pPr>
            <a:lvl4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4pPr>
            <a:lvl5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5pPr>
            <a:lvl6pPr>
              <a:defRPr sz="1600"/>
            </a:lvl6pPr>
            <a:lvl7pPr>
              <a:defRPr sz="1600"/>
            </a:lvl7pPr>
            <a:lvl8pPr>
              <a:defRPr sz="1600"/>
            </a:lvl8pPr>
            <a:lvl9pPr>
              <a:defRPr sz="1600"/>
            </a:lvl9pPr>
          </a:lstStyle>
          <a:p>
            <a:pPr lvl="0"/>
            <a:r>
              <a:rPr lang="en-US" smtClean="0"/>
              <a:t>Click to edit Master text styles</a:t>
            </a:r>
          </a:p>
        </p:txBody>
      </p:sp>
      <p:sp>
        <p:nvSpPr>
          <p:cNvPr id="10" name="Rectangle 2"/>
          <p:cNvSpPr>
            <a:spLocks noChangeArrowheads="1"/>
          </p:cNvSpPr>
          <p:nvPr userDrawn="1"/>
        </p:nvSpPr>
        <p:spPr bwMode="auto">
          <a:xfrm>
            <a:off x="0" y="0"/>
            <a:ext cx="9144000" cy="228600"/>
          </a:xfrm>
          <a:prstGeom prst="rect">
            <a:avLst/>
          </a:prstGeom>
          <a:solidFill>
            <a:srgbClr val="F78F22"/>
          </a:solidFill>
          <a:ln w="9525">
            <a:noFill/>
            <a:miter lim="800000"/>
            <a:headEnd/>
            <a:tailEnd/>
          </a:ln>
          <a:effectLst/>
        </p:spPr>
        <p:txBody>
          <a:bodyPr wrap="none" anchor="ctr"/>
          <a:lstStyle/>
          <a:p>
            <a:pPr fontAlgn="auto">
              <a:spcBef>
                <a:spcPts val="0"/>
              </a:spcBef>
              <a:spcAft>
                <a:spcPts val="0"/>
              </a:spcAft>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pic>
        <p:nvPicPr>
          <p:cNvPr id="11" name="Picture 6" descr="CCCC_logo"/>
          <p:cNvPicPr>
            <a:picLocks noChangeAspect="1" noChangeArrowheads="1"/>
          </p:cNvPicPr>
          <p:nvPr userDrawn="1"/>
        </p:nvPicPr>
        <p:blipFill>
          <a:blip r:embed="rId2"/>
          <a:srcRect/>
          <a:stretch>
            <a:fillRect/>
          </a:stretch>
        </p:blipFill>
        <p:spPr bwMode="auto">
          <a:xfrm>
            <a:off x="6019800" y="5857875"/>
            <a:ext cx="2952750" cy="923925"/>
          </a:xfrm>
          <a:prstGeom prst="rect">
            <a:avLst/>
          </a:prstGeom>
          <a:noFill/>
          <a:ln w="9525">
            <a:noFill/>
            <a:miter lim="800000"/>
            <a:headEnd/>
            <a:tailEnd/>
          </a:ln>
        </p:spPr>
      </p:pic>
      <p:cxnSp>
        <p:nvCxnSpPr>
          <p:cNvPr id="12" name="Straight Connector 22"/>
          <p:cNvCxnSpPr/>
          <p:nvPr userDrawn="1"/>
        </p:nvCxnSpPr>
        <p:spPr>
          <a:xfrm>
            <a:off x="0" y="5791200"/>
            <a:ext cx="9144000" cy="0"/>
          </a:xfrm>
          <a:prstGeom prst="line">
            <a:avLst/>
          </a:prstGeom>
          <a:ln w="12700">
            <a:solidFill>
              <a:srgbClr val="F78F2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457200" y="6477000"/>
            <a:ext cx="38862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kern="1200" dirty="0" smtClean="0">
                <a:solidFill>
                  <a:schemeClr val="tx1"/>
                </a:solidFill>
                <a:effectLst/>
                <a:latin typeface="Arial" charset="0"/>
                <a:ea typeface="+mn-ea"/>
                <a:cs typeface="+mn-cs"/>
              </a:rPr>
              <a:t>© 2015 COALITION FOR COMPASSIONATE CARE OF CALIFORNIA</a:t>
            </a:r>
          </a:p>
        </p:txBody>
      </p:sp>
    </p:spTree>
    <p:extLst>
      <p:ext uri="{BB962C8B-B14F-4D97-AF65-F5344CB8AC3E}">
        <p14:creationId xmlns:p14="http://schemas.microsoft.com/office/powerpoint/2010/main" val="2590402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CCC: Sub page">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9144000" cy="228600"/>
          </a:xfrm>
          <a:prstGeom prst="rect">
            <a:avLst/>
          </a:prstGeom>
          <a:solidFill>
            <a:srgbClr val="F78F22"/>
          </a:solidFill>
          <a:ln w="9525">
            <a:noFill/>
            <a:miter lim="800000"/>
            <a:headEnd/>
            <a:tailEnd/>
          </a:ln>
          <a:effectLst/>
        </p:spPr>
        <p:txBody>
          <a:bodyPr wrap="none" anchor="ctr"/>
          <a:lstStyle/>
          <a:p>
            <a:pPr fontAlgn="auto">
              <a:spcBef>
                <a:spcPts val="0"/>
              </a:spcBef>
              <a:spcAft>
                <a:spcPts val="0"/>
              </a:spcAft>
              <a:defRPr/>
            </a:pPr>
            <a:endParaRPr lang="en-US"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endParaRPr>
          </a:p>
        </p:txBody>
      </p:sp>
      <p:pic>
        <p:nvPicPr>
          <p:cNvPr id="8" name="Picture 6" descr="CCCC_logo"/>
          <p:cNvPicPr>
            <a:picLocks noChangeAspect="1" noChangeArrowheads="1"/>
          </p:cNvPicPr>
          <p:nvPr/>
        </p:nvPicPr>
        <p:blipFill>
          <a:blip r:embed="rId2"/>
          <a:srcRect/>
          <a:stretch>
            <a:fillRect/>
          </a:stretch>
        </p:blipFill>
        <p:spPr bwMode="auto">
          <a:xfrm>
            <a:off x="6019800" y="5857875"/>
            <a:ext cx="2952750" cy="923925"/>
          </a:xfrm>
          <a:prstGeom prst="rect">
            <a:avLst/>
          </a:prstGeom>
          <a:noFill/>
          <a:ln w="9525">
            <a:noFill/>
            <a:miter lim="800000"/>
            <a:headEnd/>
            <a:tailEnd/>
          </a:ln>
        </p:spPr>
      </p:pic>
      <p:cxnSp>
        <p:nvCxnSpPr>
          <p:cNvPr id="9" name="Straight Connector 22"/>
          <p:cNvCxnSpPr/>
          <p:nvPr/>
        </p:nvCxnSpPr>
        <p:spPr>
          <a:xfrm>
            <a:off x="0" y="5791200"/>
            <a:ext cx="9144000" cy="0"/>
          </a:xfrm>
          <a:prstGeom prst="line">
            <a:avLst/>
          </a:prstGeom>
          <a:ln w="12700">
            <a:solidFill>
              <a:srgbClr val="F78F2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001713"/>
            <a:ext cx="8153400" cy="750887"/>
          </a:xfrm>
          <a:prstGeom prst="rect">
            <a:avLst/>
          </a:prstGeom>
        </p:spPr>
        <p:txBody>
          <a:bodyPr anchor="t" anchorCtr="0"/>
          <a:lstStyle>
            <a:lvl1pPr marL="0" indent="0">
              <a:buNone/>
              <a:defRPr sz="3700" b="0" spc="-150">
                <a:solidFill>
                  <a:srgbClr val="F78F2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76400"/>
            <a:ext cx="8153400" cy="1066800"/>
          </a:xfrm>
          <a:prstGeom prst="rect">
            <a:avLst/>
          </a:prstGeom>
        </p:spPr>
        <p:txBody>
          <a:bodyPr/>
          <a:lstStyle>
            <a:lvl1pPr>
              <a:lnSpc>
                <a:spcPts val="3000"/>
              </a:lnSpc>
              <a:buNone/>
              <a:defRPr sz="2800" b="0">
                <a:solidFill>
                  <a:srgbClr val="58585B"/>
                </a:solidFill>
                <a:latin typeface="Arial" panose="020B0604020202020204" pitchFamily="34" charset="0"/>
                <a:cs typeface="Arial" panose="020B0604020202020204" pitchFamily="34" charset="0"/>
              </a:defRPr>
            </a:lvl1pPr>
            <a:lvl2pPr>
              <a:lnSpc>
                <a:spcPts val="3000"/>
              </a:lnSpc>
              <a:buNone/>
              <a:defRPr sz="2800">
                <a:solidFill>
                  <a:srgbClr val="58585B"/>
                </a:solidFill>
                <a:latin typeface="Futura Std Light" pitchFamily="34" charset="0"/>
              </a:defRPr>
            </a:lvl2pPr>
            <a:lvl3pPr>
              <a:lnSpc>
                <a:spcPts val="3000"/>
              </a:lnSpc>
              <a:buNone/>
              <a:defRPr sz="2800">
                <a:solidFill>
                  <a:srgbClr val="58585B"/>
                </a:solidFill>
                <a:latin typeface="Futura Std Light" pitchFamily="34" charset="0"/>
              </a:defRPr>
            </a:lvl3pPr>
            <a:lvl4pPr>
              <a:lnSpc>
                <a:spcPts val="3000"/>
              </a:lnSpc>
              <a:buNone/>
              <a:defRPr sz="2800">
                <a:solidFill>
                  <a:srgbClr val="58585B"/>
                </a:solidFill>
                <a:latin typeface="Futura Std Light" pitchFamily="34" charset="0"/>
              </a:defRPr>
            </a:lvl4pPr>
            <a:lvl5pPr>
              <a:lnSpc>
                <a:spcPts val="3000"/>
              </a:lnSpc>
              <a:buNone/>
              <a:defRPr sz="2800">
                <a:solidFill>
                  <a:srgbClr val="58585B"/>
                </a:solidFill>
                <a:latin typeface="Futura Std Light" pitchFamily="34" charset="0"/>
              </a:defRPr>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4"/>
          <p:cNvSpPr>
            <a:spLocks noGrp="1"/>
          </p:cNvSpPr>
          <p:nvPr>
            <p:ph type="body" sz="quarter" idx="3"/>
          </p:nvPr>
        </p:nvSpPr>
        <p:spPr>
          <a:xfrm>
            <a:off x="457200" y="3352800"/>
            <a:ext cx="8153400" cy="749808"/>
          </a:xfrm>
          <a:prstGeom prst="rect">
            <a:avLst/>
          </a:prstGeom>
        </p:spPr>
        <p:txBody>
          <a:bodyPr anchor="t" anchorCtr="0"/>
          <a:lstStyle>
            <a:lvl1pPr marL="0" indent="0">
              <a:buNone/>
              <a:defRPr lang="en-US" sz="3700" b="0" kern="1200" spc="-150" dirty="0" smtClean="0">
                <a:solidFill>
                  <a:srgbClr val="F78F22"/>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 y="4038600"/>
            <a:ext cx="8153400" cy="1069848"/>
          </a:xfrm>
          <a:prstGeom prst="rect">
            <a:avLst/>
          </a:prstGeom>
        </p:spPr>
        <p:txBody>
          <a:bodyPr/>
          <a:lstStyle>
            <a:lvl1pPr algn="l" defTabSz="914400" rtl="0" eaLnBrk="1" latinLnBrk="0" hangingPunct="1">
              <a:lnSpc>
                <a:spcPts val="3000"/>
              </a:lnSpc>
              <a:spcBef>
                <a:spcPct val="20000"/>
              </a:spcBef>
              <a:buFont typeface="Arial" pitchFamily="34" charset="0"/>
              <a:buNone/>
              <a:defRPr lang="en-US" sz="2800" b="0" kern="1200" dirty="0" smtClean="0">
                <a:solidFill>
                  <a:srgbClr val="58585B"/>
                </a:solidFill>
                <a:latin typeface="Arial" panose="020B0604020202020204" pitchFamily="34" charset="0"/>
                <a:ea typeface="+mn-ea"/>
                <a:cs typeface="Arial" panose="020B0604020202020204" pitchFamily="34" charset="0"/>
              </a:defRPr>
            </a:lvl1pPr>
            <a:lvl2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2pPr>
            <a:lvl3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3pPr>
            <a:lvl4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4pPr>
            <a:lvl5pPr algn="l" defTabSz="914400" rtl="0" eaLnBrk="1" latinLnBrk="0" hangingPunct="1">
              <a:lnSpc>
                <a:spcPts val="3000"/>
              </a:lnSpc>
              <a:spcBef>
                <a:spcPct val="20000"/>
              </a:spcBef>
              <a:buFont typeface="Arial" pitchFamily="34" charset="0"/>
              <a:buNone/>
              <a:defRPr lang="en-US" sz="2800" kern="1200" dirty="0" smtClean="0">
                <a:solidFill>
                  <a:srgbClr val="58585B"/>
                </a:solidFill>
                <a:latin typeface="Futura Std Light" pitchFamily="34" charset="0"/>
                <a:ea typeface="+mn-ea"/>
                <a:cs typeface="+mn-cs"/>
              </a:defRPr>
            </a:lvl5pPr>
            <a:lvl6pPr>
              <a:defRPr sz="1600"/>
            </a:lvl6pPr>
            <a:lvl7pPr>
              <a:defRPr sz="1600"/>
            </a:lvl7pPr>
            <a:lvl8pPr>
              <a:defRPr sz="1600"/>
            </a:lvl8pPr>
            <a:lvl9pPr>
              <a:defRPr sz="1600"/>
            </a:lvl9pPr>
          </a:lstStyle>
          <a:p>
            <a:pPr lvl="0"/>
            <a:r>
              <a:rPr lang="en-US" smtClean="0"/>
              <a:t>Click to edit Master text styles</a:t>
            </a:r>
          </a:p>
        </p:txBody>
      </p:sp>
      <p:sp>
        <p:nvSpPr>
          <p:cNvPr id="10" name="Rectangle 2"/>
          <p:cNvSpPr>
            <a:spLocks noChangeArrowheads="1"/>
          </p:cNvSpPr>
          <p:nvPr userDrawn="1"/>
        </p:nvSpPr>
        <p:spPr bwMode="auto">
          <a:xfrm>
            <a:off x="0" y="0"/>
            <a:ext cx="9144000" cy="228600"/>
          </a:xfrm>
          <a:prstGeom prst="rect">
            <a:avLst/>
          </a:prstGeom>
          <a:solidFill>
            <a:srgbClr val="F78F22"/>
          </a:solidFill>
          <a:ln w="9525">
            <a:noFill/>
            <a:miter lim="800000"/>
            <a:headEnd/>
            <a:tailEnd/>
          </a:ln>
          <a:effectLst/>
        </p:spPr>
        <p:txBody>
          <a:bodyPr wrap="none" anchor="ctr"/>
          <a:lstStyle/>
          <a:p>
            <a:pPr fontAlgn="auto">
              <a:spcBef>
                <a:spcPts val="0"/>
              </a:spcBef>
              <a:spcAft>
                <a:spcPts val="0"/>
              </a:spcAft>
              <a:defRPr/>
            </a:pPr>
            <a:endParaRPr lang="en-US"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endParaRPr>
          </a:p>
        </p:txBody>
      </p:sp>
      <p:pic>
        <p:nvPicPr>
          <p:cNvPr id="11" name="Picture 6" descr="CCCC_logo"/>
          <p:cNvPicPr>
            <a:picLocks noChangeAspect="1" noChangeArrowheads="1"/>
          </p:cNvPicPr>
          <p:nvPr userDrawn="1"/>
        </p:nvPicPr>
        <p:blipFill>
          <a:blip r:embed="rId2"/>
          <a:srcRect/>
          <a:stretch>
            <a:fillRect/>
          </a:stretch>
        </p:blipFill>
        <p:spPr bwMode="auto">
          <a:xfrm>
            <a:off x="6019800" y="5857875"/>
            <a:ext cx="2952750" cy="923925"/>
          </a:xfrm>
          <a:prstGeom prst="rect">
            <a:avLst/>
          </a:prstGeom>
          <a:noFill/>
          <a:ln w="9525">
            <a:noFill/>
            <a:miter lim="800000"/>
            <a:headEnd/>
            <a:tailEnd/>
          </a:ln>
        </p:spPr>
      </p:pic>
      <p:cxnSp>
        <p:nvCxnSpPr>
          <p:cNvPr id="12" name="Straight Connector 22"/>
          <p:cNvCxnSpPr/>
          <p:nvPr userDrawn="1"/>
        </p:nvCxnSpPr>
        <p:spPr>
          <a:xfrm>
            <a:off x="0" y="5791200"/>
            <a:ext cx="9144000" cy="0"/>
          </a:xfrm>
          <a:prstGeom prst="line">
            <a:avLst/>
          </a:prstGeom>
          <a:ln w="12700">
            <a:solidFill>
              <a:srgbClr val="F78F2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457200" y="6477000"/>
            <a:ext cx="38862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kern="1200" dirty="0" smtClean="0">
                <a:solidFill>
                  <a:schemeClr val="tx1"/>
                </a:solidFill>
                <a:effectLst/>
                <a:latin typeface="Arial" charset="0"/>
                <a:ea typeface="+mn-ea"/>
                <a:cs typeface="+mn-cs"/>
              </a:rPr>
              <a:t>© 2015 COALITION FOR COMPASSIONATE CARE OF CALIFORNIA</a:t>
            </a:r>
          </a:p>
        </p:txBody>
      </p:sp>
    </p:spTree>
    <p:extLst>
      <p:ext uri="{BB962C8B-B14F-4D97-AF65-F5344CB8AC3E}">
        <p14:creationId xmlns:p14="http://schemas.microsoft.com/office/powerpoint/2010/main" val="558413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182CAC6-FE12-4F31-8675-977F2D410B14}" type="datetimeFigureOut">
              <a:rPr lang="en-US"/>
              <a:pPr>
                <a:defRPr/>
              </a:pPr>
              <a:t>4/24/2017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FAB13A6-E70C-4E04-A77D-0AC7FE6868E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EE1F0FD1-EC90-4DB4-AAE6-A249400B7C5A}" type="slidenum">
              <a:rPr lang="en-US" smtClean="0"/>
              <a:pPr>
                <a:defRPr/>
              </a:pPr>
              <a:t>‹#›</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Date Placeholder 3"/>
          <p:cNvSpPr>
            <a:spLocks noGrp="1"/>
          </p:cNvSpPr>
          <p:nvPr>
            <p:ph type="dt" sz="half" idx="12"/>
          </p:nvPr>
        </p:nvSpPr>
        <p:spPr>
          <a:xfrm>
            <a:off x="457200" y="6356350"/>
            <a:ext cx="2133600" cy="365125"/>
          </a:xfrm>
          <a:prstGeom prst="rect">
            <a:avLst/>
          </a:prstGeom>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A7EE2A67-A466-4C75-841E-68760942DAB1}" type="slidenum">
              <a:rPr lang="en-US"/>
              <a:pPr>
                <a:defRPr/>
              </a:pPr>
              <a:t>‹#›</a:t>
            </a:fld>
            <a:endParaRPr lang="en-US"/>
          </a:p>
        </p:txBody>
      </p:sp>
    </p:spTree>
    <p:extLst>
      <p:ext uri="{BB962C8B-B14F-4D97-AF65-F5344CB8AC3E}">
        <p14:creationId xmlns:p14="http://schemas.microsoft.com/office/powerpoint/2010/main" val="2174695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4954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 care planning</a:t>
            </a:r>
            <a:endParaRPr lang="en-US" dirty="0"/>
          </a:p>
        </p:txBody>
      </p:sp>
      <p:sp>
        <p:nvSpPr>
          <p:cNvPr id="3" name="Text Placeholder 2"/>
          <p:cNvSpPr>
            <a:spLocks noGrp="1"/>
          </p:cNvSpPr>
          <p:nvPr>
            <p:ph type="body" idx="1"/>
          </p:nvPr>
        </p:nvSpPr>
        <p:spPr/>
        <p:txBody>
          <a:bodyPr/>
          <a:lstStyle/>
          <a:p>
            <a:r>
              <a:rPr lang="en-US" dirty="0" smtClean="0"/>
              <a:t>Choices for Living &amp; Dying</a:t>
            </a:r>
            <a:endParaRPr lang="en-US" dirty="0"/>
          </a:p>
        </p:txBody>
      </p:sp>
      <p:pic>
        <p:nvPicPr>
          <p:cNvPr id="5" name="Picture 6" descr="MPj04004550000[1]"/>
          <p:cNvPicPr>
            <a:picLocks noChangeArrowheads="1"/>
          </p:cNvPicPr>
          <p:nvPr/>
        </p:nvPicPr>
        <p:blipFill>
          <a:blip r:embed="rId3" cstate="print">
            <a:extLst>
              <a:ext uri="{28A0092B-C50C-407E-A947-70E740481C1C}">
                <a14:useLocalDpi xmlns:a14="http://schemas.microsoft.com/office/drawing/2010/main" val="0"/>
              </a:ext>
            </a:extLst>
          </a:blip>
          <a:srcRect l="40"/>
          <a:stretch>
            <a:fillRect/>
          </a:stretch>
        </p:blipFill>
        <p:spPr bwMode="auto">
          <a:xfrm>
            <a:off x="6063484" y="0"/>
            <a:ext cx="3088399"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MPj040043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6645" y="5105401"/>
            <a:ext cx="2477832" cy="198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MPj031399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4477" y="5105400"/>
            <a:ext cx="1977406" cy="198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401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209800"/>
            <a:ext cx="4411578" cy="350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US" sz="5400" dirty="0" smtClean="0"/>
              <a:t>A faith community role</a:t>
            </a:r>
            <a:endParaRPr lang="en-US" sz="5400" dirty="0"/>
          </a:p>
        </p:txBody>
      </p:sp>
    </p:spTree>
    <p:extLst>
      <p:ext uri="{BB962C8B-B14F-4D97-AF65-F5344CB8AC3E}">
        <p14:creationId xmlns:p14="http://schemas.microsoft.com/office/powerpoint/2010/main" val="2795716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609600"/>
          </a:xfrm>
        </p:spPr>
        <p:txBody>
          <a:bodyPr/>
          <a:lstStyle/>
          <a:p>
            <a:r>
              <a:rPr lang="en-US" sz="4800" dirty="0" smtClean="0"/>
              <a:t>Advance healthcare directives and POLST</a:t>
            </a:r>
            <a:endParaRPr lang="en-US" sz="4800" dirty="0"/>
          </a:p>
        </p:txBody>
      </p:sp>
      <p:pic>
        <p:nvPicPr>
          <p:cNvPr id="5" name="Picture 2" descr="POLST Pag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219161" y="2401842"/>
            <a:ext cx="2620039" cy="3389358"/>
          </a:xfrm>
          <a:prstGeom prst="rect">
            <a:avLst/>
          </a:prstGeom>
          <a:noFill/>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353"/>
          <a:stretch/>
        </p:blipFill>
        <p:spPr bwMode="auto">
          <a:xfrm>
            <a:off x="533400" y="2438400"/>
            <a:ext cx="5377658"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4897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plan?</a:t>
            </a:r>
            <a:endParaRPr lang="en-US" dirty="0"/>
          </a:p>
        </p:txBody>
      </p:sp>
      <p:sp>
        <p:nvSpPr>
          <p:cNvPr id="3" name="Text Placeholder 2"/>
          <p:cNvSpPr>
            <a:spLocks noGrp="1"/>
          </p:cNvSpPr>
          <p:nvPr>
            <p:ph type="body" sz="quarter" idx="3"/>
          </p:nvPr>
        </p:nvSpPr>
        <p:spPr/>
        <p:txBody>
          <a:bodyPr/>
          <a:lstStyle/>
          <a:p>
            <a:r>
              <a:rPr lang="en-US" b="1" dirty="0" smtClean="0"/>
              <a:t>Over </a:t>
            </a:r>
            <a:r>
              <a:rPr lang="en-US" b="1" dirty="0" smtClean="0"/>
              <a:t>50</a:t>
            </a:r>
            <a:r>
              <a:rPr lang="en-US" b="1" dirty="0" smtClean="0"/>
              <a:t>% </a:t>
            </a:r>
            <a:r>
              <a:rPr lang="en-US" dirty="0" smtClean="0"/>
              <a:t>not able to make own medical </a:t>
            </a:r>
            <a:r>
              <a:rPr lang="en-US" dirty="0" smtClean="0"/>
              <a:t>decisions at some point</a:t>
            </a:r>
            <a:endParaRPr lang="en-US" dirty="0" smtClean="0"/>
          </a:p>
        </p:txBody>
      </p:sp>
      <p:sp>
        <p:nvSpPr>
          <p:cNvPr id="4" name="Content Placeholder 3"/>
          <p:cNvSpPr>
            <a:spLocks noGrp="1"/>
          </p:cNvSpPr>
          <p:nvPr>
            <p:ph sz="quarter" idx="4"/>
          </p:nvPr>
        </p:nvSpPr>
        <p:spPr/>
        <p:txBody>
          <a:bodyPr/>
          <a:lstStyle/>
          <a:p>
            <a:r>
              <a:rPr lang="en-US" dirty="0" smtClean="0"/>
              <a:t>Default: Treat aggressively even if not desired</a:t>
            </a:r>
          </a:p>
          <a:p>
            <a:r>
              <a:rPr lang="en-US" dirty="0" smtClean="0"/>
              <a:t>Even if hard for family to predict patient wishes</a:t>
            </a:r>
          </a:p>
          <a:p>
            <a:endParaRPr lang="en-US" dirty="0"/>
          </a:p>
          <a:p>
            <a:r>
              <a:rPr lang="en-US" sz="1400" i="1" dirty="0" smtClean="0"/>
              <a:t>Source</a:t>
            </a:r>
            <a:r>
              <a:rPr lang="en-US" sz="1400" i="1" dirty="0"/>
              <a:t>: </a:t>
            </a:r>
            <a:r>
              <a:rPr lang="en-US" sz="1400" i="1" dirty="0" err="1"/>
              <a:t>Gundersen</a:t>
            </a:r>
            <a:r>
              <a:rPr lang="en-US" sz="1400" i="1" dirty="0"/>
              <a:t> Lutheran Medical Foundation, </a:t>
            </a:r>
            <a:r>
              <a:rPr lang="en-US" sz="1400" i="1" dirty="0" smtClean="0"/>
              <a:t>2002</a:t>
            </a:r>
            <a:endParaRPr lang="en-US" sz="1400" i="1" dirty="0"/>
          </a:p>
        </p:txBody>
      </p:sp>
    </p:spTree>
    <p:extLst>
      <p:ext uri="{BB962C8B-B14F-4D97-AF65-F5344CB8AC3E}">
        <p14:creationId xmlns:p14="http://schemas.microsoft.com/office/powerpoint/2010/main" val="2459035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609600"/>
          </a:xfrm>
        </p:spPr>
        <p:txBody>
          <a:bodyPr/>
          <a:lstStyle/>
          <a:p>
            <a:r>
              <a:rPr lang="en-US" sz="4800" dirty="0" smtClean="0"/>
              <a:t>The advance care planning process</a:t>
            </a:r>
            <a:endParaRPr lang="en-US" sz="4800" dirty="0"/>
          </a:p>
        </p:txBody>
      </p:sp>
      <p:sp>
        <p:nvSpPr>
          <p:cNvPr id="4" name="Content Placeholder 3"/>
          <p:cNvSpPr>
            <a:spLocks noGrp="1"/>
          </p:cNvSpPr>
          <p:nvPr>
            <p:ph sz="quarter" idx="4"/>
          </p:nvPr>
        </p:nvSpPr>
        <p:spPr>
          <a:xfrm>
            <a:off x="457200" y="2362200"/>
            <a:ext cx="7772400" cy="1066800"/>
          </a:xfrm>
        </p:spPr>
        <p:txBody>
          <a:bodyPr/>
          <a:lstStyle/>
          <a:p>
            <a:pPr>
              <a:buFont typeface="Wingdings" panose="05000000000000000000" pitchFamily="2" charset="2"/>
              <a:buChar char=""/>
            </a:pPr>
            <a:r>
              <a:rPr lang="en-US" dirty="0"/>
              <a:t>Reflect about life goals and values</a:t>
            </a:r>
          </a:p>
          <a:p>
            <a:pPr>
              <a:spcBef>
                <a:spcPct val="50000"/>
              </a:spcBef>
              <a:buFont typeface="Wingdings" panose="05000000000000000000" pitchFamily="2" charset="2"/>
              <a:buChar char=""/>
            </a:pPr>
            <a:r>
              <a:rPr lang="en-US" dirty="0"/>
              <a:t>Select decision maker or agent</a:t>
            </a:r>
          </a:p>
          <a:p>
            <a:pPr>
              <a:spcBef>
                <a:spcPct val="50000"/>
              </a:spcBef>
              <a:buFont typeface="Wingdings" panose="05000000000000000000" pitchFamily="2" charset="2"/>
              <a:buChar char=""/>
            </a:pPr>
            <a:r>
              <a:rPr lang="en-US" dirty="0"/>
              <a:t>Talk about you wishes</a:t>
            </a:r>
          </a:p>
          <a:p>
            <a:pPr>
              <a:spcBef>
                <a:spcPct val="50000"/>
              </a:spcBef>
              <a:buFont typeface="Wingdings" panose="05000000000000000000" pitchFamily="2" charset="2"/>
              <a:buChar char=""/>
            </a:pPr>
            <a:r>
              <a:rPr lang="en-US" dirty="0"/>
              <a:t>Complete an Advance Directive </a:t>
            </a:r>
          </a:p>
          <a:p>
            <a:pPr>
              <a:spcBef>
                <a:spcPct val="50000"/>
              </a:spcBef>
              <a:buFont typeface="Wingdings" panose="05000000000000000000" pitchFamily="2" charset="2"/>
              <a:buChar char=""/>
            </a:pPr>
            <a:r>
              <a:rPr lang="en-US" dirty="0"/>
              <a:t>Distribute copies</a:t>
            </a:r>
          </a:p>
          <a:p>
            <a:pPr>
              <a:spcBef>
                <a:spcPct val="50000"/>
              </a:spcBef>
              <a:buFont typeface="Wingdings" panose="05000000000000000000" pitchFamily="2" charset="2"/>
              <a:buChar char=""/>
            </a:pPr>
            <a:r>
              <a:rPr lang="en-US" dirty="0"/>
              <a:t>Review periodically</a:t>
            </a:r>
          </a:p>
          <a:p>
            <a:endParaRPr lang="en-US" dirty="0"/>
          </a:p>
        </p:txBody>
      </p:sp>
    </p:spTree>
    <p:extLst>
      <p:ext uri="{BB962C8B-B14F-4D97-AF65-F5344CB8AC3E}">
        <p14:creationId xmlns:p14="http://schemas.microsoft.com/office/powerpoint/2010/main" val="527951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nvPr>
        </p:nvSpPr>
        <p:spPr/>
        <p:txBody>
          <a:bodyPr/>
          <a:lstStyle/>
          <a:p>
            <a:r>
              <a:rPr lang="en-US" dirty="0" smtClean="0"/>
              <a:t>Conversation tools</a:t>
            </a:r>
            <a:endParaRPr lang="en-US" dirty="0"/>
          </a:p>
        </p:txBody>
      </p:sp>
      <p:sp>
        <p:nvSpPr>
          <p:cNvPr id="3" name="Content Placeholder 2"/>
          <p:cNvSpPr>
            <a:spLocks noGrp="1"/>
          </p:cNvSpPr>
          <p:nvPr>
            <p:ph sz="quarter" idx="4"/>
          </p:nvPr>
        </p:nvSpPr>
        <p:spPr>
          <a:xfrm>
            <a:off x="76200" y="3182444"/>
            <a:ext cx="5791200" cy="2684956"/>
          </a:xfrm>
        </p:spPr>
        <p:txBody>
          <a:bodyPr/>
          <a:lstStyle/>
          <a:p>
            <a:pPr lvl="1"/>
            <a:r>
              <a:rPr lang="en-US" sz="2400" dirty="0" smtClean="0">
                <a:solidFill>
                  <a:schemeClr val="tx1">
                    <a:lumMod val="65000"/>
                    <a:lumOff val="35000"/>
                  </a:schemeClr>
                </a:solidFill>
                <a:latin typeface="Arial" panose="020B0604020202020204" pitchFamily="34" charset="0"/>
                <a:cs typeface="Arial" panose="020B0604020202020204" pitchFamily="34" charset="0"/>
              </a:rPr>
              <a:t>Go Wish Cards</a:t>
            </a:r>
          </a:p>
          <a:p>
            <a:pPr lvl="1"/>
            <a:r>
              <a:rPr lang="en-US" sz="2400" dirty="0" smtClean="0">
                <a:solidFill>
                  <a:schemeClr val="tx1">
                    <a:lumMod val="65000"/>
                    <a:lumOff val="35000"/>
                  </a:schemeClr>
                </a:solidFill>
                <a:latin typeface="Arial" panose="020B0604020202020204" pitchFamily="34" charset="0"/>
                <a:cs typeface="Arial" panose="020B0604020202020204" pitchFamily="34" charset="0"/>
              </a:rPr>
              <a:t>Conversation Project’s Starter Kit </a:t>
            </a:r>
          </a:p>
          <a:p>
            <a:pPr lvl="1"/>
            <a:r>
              <a:rPr lang="en-US" sz="2400" dirty="0" smtClean="0">
                <a:solidFill>
                  <a:schemeClr val="tx1">
                    <a:lumMod val="65000"/>
                    <a:lumOff val="35000"/>
                  </a:schemeClr>
                </a:solidFill>
                <a:latin typeface="Arial" panose="020B0604020202020204" pitchFamily="34" charset="0"/>
                <a:cs typeface="Arial" panose="020B0604020202020204" pitchFamily="34" charset="0"/>
              </a:rPr>
              <a:t>Coalition for Compassionate Care’s Advance Care Conversation Guide</a:t>
            </a:r>
          </a:p>
          <a:p>
            <a:pPr lvl="1"/>
            <a:r>
              <a:rPr lang="en-US" sz="2400" dirty="0" smtClean="0">
                <a:solidFill>
                  <a:schemeClr val="tx1">
                    <a:lumMod val="65000"/>
                    <a:lumOff val="35000"/>
                  </a:schemeClr>
                </a:solidFill>
                <a:latin typeface="Arial" panose="020B0604020202020204" pitchFamily="34" charset="0"/>
                <a:cs typeface="Arial" panose="020B0604020202020204" pitchFamily="34" charset="0"/>
              </a:rPr>
              <a:t>CCCC’s Finding Your Way</a:t>
            </a:r>
            <a:endParaRPr lang="en-US" sz="2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0312" y="2302641"/>
            <a:ext cx="2218888"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331" y="4267200"/>
            <a:ext cx="2483069" cy="3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381000" y="685800"/>
            <a:ext cx="8229600" cy="609600"/>
          </a:xfrm>
        </p:spPr>
        <p:txBody>
          <a:bodyPr/>
          <a:lstStyle/>
          <a:p>
            <a:r>
              <a:rPr lang="en-US" sz="4800" dirty="0" smtClean="0"/>
              <a:t>Advance care planning tools</a:t>
            </a:r>
            <a:endParaRPr lang="en-US" sz="4800" dirty="0"/>
          </a:p>
        </p:txBody>
      </p:sp>
    </p:spTree>
    <p:extLst>
      <p:ext uri="{BB962C8B-B14F-4D97-AF65-F5344CB8AC3E}">
        <p14:creationId xmlns:p14="http://schemas.microsoft.com/office/powerpoint/2010/main" val="1615461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4" name="Picture 4" descr="MPj026220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09800"/>
            <a:ext cx="24193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5" name="Picture 5" descr="MCj041514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2286000"/>
            <a:ext cx="21050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dirty="0" smtClean="0"/>
              <a:t>Personal reflection</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7"/>
          <p:cNvSpPr>
            <a:spLocks noGrp="1"/>
          </p:cNvSpPr>
          <p:nvPr>
            <p:ph type="title"/>
          </p:nvPr>
        </p:nvSpPr>
        <p:spPr/>
        <p:txBody>
          <a:bodyPr/>
          <a:lstStyle/>
          <a:p>
            <a:r>
              <a:rPr lang="en-US" altLang="en-US" b="1" dirty="0" smtClean="0"/>
              <a:t>Go Wish exercise</a:t>
            </a:r>
          </a:p>
        </p:txBody>
      </p:sp>
      <p:sp>
        <p:nvSpPr>
          <p:cNvPr id="2" name="Text Placeholder 1"/>
          <p:cNvSpPr>
            <a:spLocks noGrp="1"/>
          </p:cNvSpPr>
          <p:nvPr>
            <p:ph type="body" sz="quarter" idx="3"/>
          </p:nvPr>
        </p:nvSpPr>
        <p:spPr/>
        <p:txBody>
          <a:bodyPr/>
          <a:lstStyle/>
          <a:p>
            <a:r>
              <a:rPr lang="en-US" dirty="0" smtClean="0"/>
              <a:t>Sort your cards into 3 piles:</a:t>
            </a:r>
            <a:endParaRPr lang="en-US" dirty="0"/>
          </a:p>
        </p:txBody>
      </p:sp>
      <p:sp>
        <p:nvSpPr>
          <p:cNvPr id="9" name="Content Placeholder 8"/>
          <p:cNvSpPr>
            <a:spLocks noGrp="1"/>
          </p:cNvSpPr>
          <p:nvPr>
            <p:ph sz="quarter" idx="4"/>
          </p:nvPr>
        </p:nvSpPr>
        <p:spPr>
          <a:xfrm>
            <a:off x="457200" y="3335446"/>
            <a:ext cx="7772400" cy="2531953"/>
          </a:xfrm>
        </p:spPr>
        <p:txBody>
          <a:bodyPr/>
          <a:lstStyle/>
          <a:p>
            <a:pPr marL="457200" indent="-457200">
              <a:buFont typeface="Arial" panose="020B0604020202020204" pitchFamily="34" charset="0"/>
              <a:buChar char="•"/>
              <a:defRPr/>
            </a:pPr>
            <a:r>
              <a:rPr lang="en-US" dirty="0"/>
              <a:t>Most important to me</a:t>
            </a:r>
          </a:p>
          <a:p>
            <a:pPr marL="457200" indent="-457200">
              <a:buFont typeface="Arial" panose="020B0604020202020204" pitchFamily="34" charset="0"/>
              <a:buChar char="•"/>
              <a:defRPr/>
            </a:pPr>
            <a:r>
              <a:rPr lang="en-US" dirty="0"/>
              <a:t>Somewhat important to me</a:t>
            </a:r>
          </a:p>
          <a:p>
            <a:pPr marL="457200" indent="-457200">
              <a:buFont typeface="Arial" panose="020B0604020202020204" pitchFamily="34" charset="0"/>
              <a:buChar char="•"/>
              <a:defRPr/>
            </a:pPr>
            <a:r>
              <a:rPr lang="en-US" dirty="0"/>
              <a:t>Not very important to me</a:t>
            </a:r>
          </a:p>
          <a:p>
            <a:pPr marL="0" indent="0">
              <a:buNone/>
              <a:defRPr/>
            </a:pPr>
            <a:endParaRPr lang="en-US" dirty="0" smtClean="0"/>
          </a:p>
          <a:p>
            <a:pPr marL="0" indent="0">
              <a:buNone/>
              <a:defRPr/>
            </a:pPr>
            <a:r>
              <a:rPr lang="en-US" dirty="0" smtClean="0"/>
              <a:t>Follow-up instructions after chimes...</a:t>
            </a:r>
          </a:p>
        </p:txBody>
      </p:sp>
      <p:pic>
        <p:nvPicPr>
          <p:cNvPr id="39941"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514600"/>
            <a:ext cx="172561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3127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b="1" dirty="0" smtClean="0"/>
              <a:t>Go Wish exercise</a:t>
            </a:r>
          </a:p>
        </p:txBody>
      </p:sp>
      <p:sp>
        <p:nvSpPr>
          <p:cNvPr id="3" name="Content Placeholder 2"/>
          <p:cNvSpPr>
            <a:spLocks noGrp="1"/>
          </p:cNvSpPr>
          <p:nvPr>
            <p:ph sz="quarter" idx="4"/>
          </p:nvPr>
        </p:nvSpPr>
        <p:spPr>
          <a:xfrm>
            <a:off x="457200" y="2514600"/>
            <a:ext cx="5638800" cy="1066800"/>
          </a:xfrm>
        </p:spPr>
        <p:txBody>
          <a:bodyPr/>
          <a:lstStyle/>
          <a:p>
            <a:r>
              <a:rPr lang="en-US" dirty="0"/>
              <a:t>Put aside your two piles of somewhat important and least important cards</a:t>
            </a:r>
          </a:p>
          <a:p>
            <a:endParaRPr lang="en-US" dirty="0"/>
          </a:p>
          <a:p>
            <a:r>
              <a:rPr lang="en-US" dirty="0"/>
              <a:t>With your most important cards, please rank those choices</a:t>
            </a:r>
          </a:p>
          <a:p>
            <a:endParaRPr lang="en-US" dirty="0"/>
          </a:p>
        </p:txBody>
      </p:sp>
      <p:pic>
        <p:nvPicPr>
          <p:cNvPr id="4198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341179"/>
            <a:ext cx="243701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653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609600"/>
          </a:xfrm>
        </p:spPr>
        <p:txBody>
          <a:bodyPr/>
          <a:lstStyle/>
          <a:p>
            <a:r>
              <a:rPr lang="en-US" sz="4800" dirty="0" smtClean="0"/>
              <a:t>Why create an advance directive?</a:t>
            </a:r>
            <a:endParaRPr lang="en-US" sz="4800" dirty="0"/>
          </a:p>
        </p:txBody>
      </p:sp>
      <p:sp>
        <p:nvSpPr>
          <p:cNvPr id="3" name="Text Placeholder 2"/>
          <p:cNvSpPr>
            <a:spLocks noGrp="1"/>
          </p:cNvSpPr>
          <p:nvPr>
            <p:ph type="body" sz="quarter" idx="3"/>
          </p:nvPr>
        </p:nvSpPr>
        <p:spPr/>
        <p:txBody>
          <a:bodyPr/>
          <a:lstStyle/>
          <a:p>
            <a:r>
              <a:rPr lang="en-US" sz="3200" dirty="0"/>
              <a:t>A way to make healthcare wishes known if you are unable to </a:t>
            </a:r>
            <a:r>
              <a:rPr lang="en-US" sz="3200" dirty="0" smtClean="0"/>
              <a:t>communicate.</a:t>
            </a:r>
            <a:endParaRPr lang="en-US" sz="3200" dirty="0"/>
          </a:p>
          <a:p>
            <a:r>
              <a:rPr lang="en-US" sz="3200" dirty="0"/>
              <a:t>Allows a person to do either or both of the following:</a:t>
            </a:r>
          </a:p>
        </p:txBody>
      </p:sp>
      <p:sp>
        <p:nvSpPr>
          <p:cNvPr id="4" name="Content Placeholder 3"/>
          <p:cNvSpPr>
            <a:spLocks noGrp="1"/>
          </p:cNvSpPr>
          <p:nvPr>
            <p:ph sz="quarter" idx="4"/>
          </p:nvPr>
        </p:nvSpPr>
        <p:spPr>
          <a:xfrm>
            <a:off x="457200" y="4648200"/>
            <a:ext cx="7772400" cy="1066800"/>
          </a:xfrm>
        </p:spPr>
        <p:txBody>
          <a:bodyPr/>
          <a:lstStyle/>
          <a:p>
            <a:pPr marL="457200" indent="-457200">
              <a:buFont typeface="Arial" panose="020B0604020202020204" pitchFamily="34" charset="0"/>
              <a:buChar char="•"/>
            </a:pPr>
            <a:r>
              <a:rPr lang="en-US" dirty="0"/>
              <a:t>appoint a decision maker </a:t>
            </a:r>
            <a:r>
              <a:rPr lang="en-US" dirty="0" smtClean="0"/>
              <a:t>–a healthcare </a:t>
            </a:r>
            <a:r>
              <a:rPr lang="en-US" dirty="0"/>
              <a:t>agent. </a:t>
            </a:r>
          </a:p>
          <a:p>
            <a:pPr marL="457200" indent="-457200">
              <a:buFont typeface="Arial" panose="020B0604020202020204" pitchFamily="34" charset="0"/>
              <a:buChar char="•"/>
            </a:pPr>
            <a:r>
              <a:rPr lang="en-US" dirty="0"/>
              <a:t>state instructions for future health care decisions.</a:t>
            </a:r>
          </a:p>
          <a:p>
            <a:endParaRPr lang="en-US" dirty="0"/>
          </a:p>
        </p:txBody>
      </p:sp>
    </p:spTree>
    <p:extLst>
      <p:ext uri="{BB962C8B-B14F-4D97-AF65-F5344CB8AC3E}">
        <p14:creationId xmlns:p14="http://schemas.microsoft.com/office/powerpoint/2010/main" val="2721668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sz="quarter" idx="4"/>
          </p:nvPr>
        </p:nvSpPr>
        <p:spPr>
          <a:xfrm>
            <a:off x="457200" y="2514600"/>
            <a:ext cx="7772400" cy="1066800"/>
          </a:xfrm>
        </p:spPr>
        <p:txBody>
          <a:bodyPr/>
          <a:lstStyle/>
          <a:p>
            <a:pPr>
              <a:buFont typeface="Arial" panose="020B0604020202020204" pitchFamily="34" charset="0"/>
              <a:buChar char="•"/>
            </a:pPr>
            <a:r>
              <a:rPr lang="en-US" sz="2400" dirty="0">
                <a:solidFill>
                  <a:schemeClr val="tx1">
                    <a:lumMod val="65000"/>
                    <a:lumOff val="35000"/>
                  </a:schemeClr>
                </a:solidFill>
              </a:rPr>
              <a:t>No single form for California</a:t>
            </a:r>
          </a:p>
          <a:p>
            <a:pPr>
              <a:buFont typeface="Arial" panose="020B0604020202020204" pitchFamily="34" charset="0"/>
              <a:buChar char="•"/>
            </a:pPr>
            <a:r>
              <a:rPr lang="en-US" sz="2400" dirty="0">
                <a:solidFill>
                  <a:schemeClr val="tx1">
                    <a:lumMod val="65000"/>
                    <a:lumOff val="35000"/>
                  </a:schemeClr>
                </a:solidFill>
              </a:rPr>
              <a:t>Several to choose from</a:t>
            </a:r>
          </a:p>
          <a:p>
            <a:pPr>
              <a:buFont typeface="Arial" panose="020B0604020202020204" pitchFamily="34" charset="0"/>
              <a:buChar char="•"/>
            </a:pPr>
            <a:r>
              <a:rPr lang="en-US" sz="2400" dirty="0">
                <a:solidFill>
                  <a:schemeClr val="tx1">
                    <a:lumMod val="65000"/>
                    <a:lumOff val="35000"/>
                  </a:schemeClr>
                </a:solidFill>
              </a:rPr>
              <a:t>Available </a:t>
            </a:r>
            <a:r>
              <a:rPr lang="en-US" sz="2400" dirty="0" smtClean="0">
                <a:solidFill>
                  <a:schemeClr val="tx1">
                    <a:lumMod val="65000"/>
                    <a:lumOff val="35000"/>
                  </a:schemeClr>
                </a:solidFill>
              </a:rPr>
              <a:t>from:</a:t>
            </a:r>
            <a:endParaRPr lang="en-US" sz="2400" dirty="0">
              <a:solidFill>
                <a:schemeClr val="tx1">
                  <a:lumMod val="65000"/>
                  <a:lumOff val="35000"/>
                </a:schemeClr>
              </a:solidFill>
            </a:endParaRPr>
          </a:p>
          <a:p>
            <a:pPr lvl="1">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hospital social services or chaplaincy</a:t>
            </a:r>
          </a:p>
          <a:p>
            <a:pPr lvl="1">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Coalition for Compassionate Care of California (coalitionccc.org)     </a:t>
            </a:r>
          </a:p>
          <a:p>
            <a:pPr lvl="1">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Caring Connections (caringinfo.org)</a:t>
            </a:r>
            <a:endParaRPr lang="en-US" sz="24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sz="4800" dirty="0" smtClean="0"/>
              <a:t>Which document do I use?</a:t>
            </a:r>
            <a:endParaRPr lang="en-US" sz="4800" dirty="0"/>
          </a:p>
        </p:txBody>
      </p:sp>
    </p:spTree>
    <p:extLst>
      <p:ext uri="{BB962C8B-B14F-4D97-AF65-F5344CB8AC3E}">
        <p14:creationId xmlns:p14="http://schemas.microsoft.com/office/powerpoint/2010/main" val="1422193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bwMode="auto">
          <a:xfrm>
            <a:off x="914400" y="1066800"/>
            <a:ext cx="7315200" cy="4648200"/>
          </a:xfrm>
          <a:prstGeom prst="rect">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6258" name="Text Box 2"/>
          <p:cNvSpPr txBox="1">
            <a:spLocks noChangeArrowheads="1"/>
          </p:cNvSpPr>
          <p:nvPr/>
        </p:nvSpPr>
        <p:spPr bwMode="auto">
          <a:xfrm>
            <a:off x="1295400" y="1752600"/>
            <a:ext cx="6477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4400" b="1" spc="-300" dirty="0" smtClean="0">
                <a:solidFill>
                  <a:schemeClr val="bg2"/>
                </a:solidFill>
                <a:latin typeface="+mj-lt"/>
              </a:rPr>
              <a:t>Only 25% of Americans…</a:t>
            </a:r>
          </a:p>
          <a:p>
            <a:pPr>
              <a:spcBef>
                <a:spcPct val="50000"/>
              </a:spcBef>
            </a:pPr>
            <a:r>
              <a:rPr lang="en-US" sz="4400" b="1" spc="-300" dirty="0" smtClean="0">
                <a:solidFill>
                  <a:schemeClr val="bg2"/>
                </a:solidFill>
                <a:latin typeface="+mj-lt"/>
              </a:rPr>
              <a:t>have </a:t>
            </a:r>
            <a:r>
              <a:rPr lang="en-US" sz="4400" b="1" spc="-300" dirty="0">
                <a:solidFill>
                  <a:schemeClr val="bg2"/>
                </a:solidFill>
                <a:latin typeface="+mj-lt"/>
              </a:rPr>
              <a:t>put their medical care wishes in writing.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609600"/>
            <a:ext cx="8229600" cy="609600"/>
          </a:xfrm>
        </p:spPr>
        <p:txBody>
          <a:bodyPr/>
          <a:lstStyle/>
          <a:p>
            <a:r>
              <a:rPr lang="en-US" sz="4800" smtClean="0"/>
              <a:t>Who do I choose as my agent?</a:t>
            </a:r>
            <a:endParaRPr lang="en-US" sz="4800" dirty="0" smtClean="0"/>
          </a:p>
        </p:txBody>
      </p:sp>
      <p:sp>
        <p:nvSpPr>
          <p:cNvPr id="4" name="Text Placeholder 3"/>
          <p:cNvSpPr>
            <a:spLocks noGrp="1"/>
          </p:cNvSpPr>
          <p:nvPr>
            <p:ph type="body" sz="quarter" idx="3"/>
          </p:nvPr>
        </p:nvSpPr>
        <p:spPr>
          <a:xfrm>
            <a:off x="0" y="2450248"/>
            <a:ext cx="5507226" cy="3916362"/>
          </a:xfrm>
        </p:spPr>
        <p:txBody>
          <a:bodyPr/>
          <a:lstStyle/>
          <a:p>
            <a:pPr marL="914400" lvl="1" indent="-457200">
              <a:buFont typeface="Arial" panose="020B0604020202020204" pitchFamily="34" charset="0"/>
              <a:buChar char="•"/>
            </a:pPr>
            <a:r>
              <a:rPr lang="en-US" sz="2400" b="0" dirty="0">
                <a:solidFill>
                  <a:schemeClr val="tx1">
                    <a:lumMod val="65000"/>
                    <a:lumOff val="35000"/>
                  </a:schemeClr>
                </a:solidFill>
                <a:latin typeface="Arial" panose="020B0604020202020204" pitchFamily="34" charset="0"/>
                <a:cs typeface="Arial" panose="020B0604020202020204" pitchFamily="34" charset="0"/>
              </a:rPr>
              <a:t>F</a:t>
            </a:r>
            <a:r>
              <a:rPr lang="en-US" sz="2400" b="0" dirty="0" smtClean="0">
                <a:solidFill>
                  <a:schemeClr val="tx1">
                    <a:lumMod val="65000"/>
                    <a:lumOff val="35000"/>
                  </a:schemeClr>
                </a:solidFill>
                <a:latin typeface="Arial" panose="020B0604020202020204" pitchFamily="34" charset="0"/>
                <a:cs typeface="Arial" panose="020B0604020202020204" pitchFamily="34" charset="0"/>
              </a:rPr>
              <a:t>amiliar </a:t>
            </a:r>
            <a:r>
              <a:rPr lang="en-US" sz="2400" b="0" dirty="0">
                <a:solidFill>
                  <a:schemeClr val="tx1">
                    <a:lumMod val="65000"/>
                    <a:lumOff val="35000"/>
                  </a:schemeClr>
                </a:solidFill>
                <a:latin typeface="Arial" panose="020B0604020202020204" pitchFamily="34" charset="0"/>
                <a:cs typeface="Arial" panose="020B0604020202020204" pitchFamily="34" charset="0"/>
              </a:rPr>
              <a:t>with your values</a:t>
            </a:r>
          </a:p>
          <a:p>
            <a:pPr marL="914400" lvl="1" indent="-457200">
              <a:buFont typeface="Arial" panose="020B0604020202020204" pitchFamily="34" charset="0"/>
              <a:buChar char="•"/>
            </a:pPr>
            <a:r>
              <a:rPr lang="en-US" sz="2400" b="0" dirty="0">
                <a:solidFill>
                  <a:schemeClr val="tx1">
                    <a:lumMod val="65000"/>
                    <a:lumOff val="35000"/>
                  </a:schemeClr>
                </a:solidFill>
                <a:latin typeface="Arial" panose="020B0604020202020204" pitchFamily="34" charset="0"/>
                <a:cs typeface="Arial" panose="020B0604020202020204" pitchFamily="34" charset="0"/>
              </a:rPr>
              <a:t>W</a:t>
            </a:r>
            <a:r>
              <a:rPr lang="en-US" sz="2400" b="0" dirty="0" smtClean="0">
                <a:solidFill>
                  <a:schemeClr val="tx1">
                    <a:lumMod val="65000"/>
                    <a:lumOff val="35000"/>
                  </a:schemeClr>
                </a:solidFill>
                <a:latin typeface="Arial" panose="020B0604020202020204" pitchFamily="34" charset="0"/>
                <a:cs typeface="Arial" panose="020B0604020202020204" pitchFamily="34" charset="0"/>
              </a:rPr>
              <a:t>illing </a:t>
            </a:r>
            <a:r>
              <a:rPr lang="en-US" sz="2400" b="0" dirty="0">
                <a:solidFill>
                  <a:schemeClr val="tx1">
                    <a:lumMod val="65000"/>
                    <a:lumOff val="35000"/>
                  </a:schemeClr>
                </a:solidFill>
                <a:latin typeface="Arial" panose="020B0604020202020204" pitchFamily="34" charset="0"/>
                <a:cs typeface="Arial" panose="020B0604020202020204" pitchFamily="34" charset="0"/>
              </a:rPr>
              <a:t>and </a:t>
            </a:r>
            <a:r>
              <a:rPr lang="en-US" sz="2400" b="0" dirty="0" smtClean="0">
                <a:solidFill>
                  <a:schemeClr val="tx1">
                    <a:lumMod val="65000"/>
                    <a:lumOff val="35000"/>
                  </a:schemeClr>
                </a:solidFill>
                <a:latin typeface="Arial" panose="020B0604020202020204" pitchFamily="34" charset="0"/>
                <a:cs typeface="Arial" panose="020B0604020202020204" pitchFamily="34" charset="0"/>
              </a:rPr>
              <a:t>able</a:t>
            </a:r>
          </a:p>
          <a:p>
            <a:pPr marL="914400" lvl="1" indent="-457200">
              <a:buFont typeface="Arial" panose="020B0604020202020204" pitchFamily="34" charset="0"/>
              <a:buChar char="•"/>
            </a:pPr>
            <a:r>
              <a:rPr lang="en-US" sz="2400" b="0" dirty="0" smtClean="0">
                <a:solidFill>
                  <a:schemeClr val="tx1">
                    <a:lumMod val="65000"/>
                    <a:lumOff val="35000"/>
                  </a:schemeClr>
                </a:solidFill>
                <a:latin typeface="Arial" panose="020B0604020202020204" pitchFamily="34" charset="0"/>
                <a:cs typeface="Arial" panose="020B0604020202020204" pitchFamily="34" charset="0"/>
              </a:rPr>
              <a:t>Available by phone or in person</a:t>
            </a:r>
          </a:p>
          <a:p>
            <a:pPr marL="914400" lvl="1" indent="-457200">
              <a:buFont typeface="Arial" panose="020B0604020202020204" pitchFamily="34" charset="0"/>
              <a:buChar char="•"/>
            </a:pPr>
            <a:r>
              <a:rPr lang="en-US" sz="2400" b="0" dirty="0" smtClean="0">
                <a:solidFill>
                  <a:schemeClr val="tx1">
                    <a:lumMod val="65000"/>
                    <a:lumOff val="35000"/>
                  </a:schemeClr>
                </a:solidFill>
                <a:latin typeface="Arial" panose="020B0604020202020204" pitchFamily="34" charset="0"/>
                <a:cs typeface="Arial" panose="020B0604020202020204" pitchFamily="34" charset="0"/>
              </a:rPr>
              <a:t>Will prioritize your values over their own</a:t>
            </a:r>
          </a:p>
          <a:p>
            <a:pPr marL="914400" lvl="1" indent="-457200">
              <a:buFont typeface="Arial" panose="020B0604020202020204" pitchFamily="34" charset="0"/>
              <a:buChar char="•"/>
            </a:pPr>
            <a:r>
              <a:rPr lang="en-US" sz="2400" b="0" dirty="0" smtClean="0">
                <a:solidFill>
                  <a:schemeClr val="tx1">
                    <a:lumMod val="65000"/>
                    <a:lumOff val="35000"/>
                  </a:schemeClr>
                </a:solidFill>
                <a:latin typeface="Arial" panose="020B0604020202020204" pitchFamily="34" charset="0"/>
                <a:cs typeface="Arial" panose="020B0604020202020204" pitchFamily="34" charset="0"/>
              </a:rPr>
              <a:t>Comfortable in a medical setting</a:t>
            </a:r>
          </a:p>
          <a:p>
            <a:pPr marL="914400" lvl="1" indent="-457200">
              <a:buFont typeface="Arial" panose="020B0604020202020204" pitchFamily="34" charset="0"/>
              <a:buChar char="•"/>
            </a:pPr>
            <a:r>
              <a:rPr lang="en-US" sz="2400" b="0" dirty="0" smtClean="0">
                <a:solidFill>
                  <a:schemeClr val="tx1">
                    <a:lumMod val="65000"/>
                    <a:lumOff val="35000"/>
                  </a:schemeClr>
                </a:solidFill>
                <a:latin typeface="Arial" panose="020B0604020202020204" pitchFamily="34" charset="0"/>
                <a:cs typeface="Arial" panose="020B0604020202020204" pitchFamily="34" charset="0"/>
              </a:rPr>
              <a:t>Emotional burden not too high</a:t>
            </a:r>
            <a:endParaRPr lang="en-US" sz="2400" b="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1268" name="Picture 4" descr="Image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226" y="2209800"/>
            <a:ext cx="2958591"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5"/>
          <p:cNvSpPr txBox="1">
            <a:spLocks noChangeArrowheads="1"/>
          </p:cNvSpPr>
          <p:nvPr/>
        </p:nvSpPr>
        <p:spPr bwMode="auto">
          <a:xfrm>
            <a:off x="5410200" y="4408429"/>
            <a:ext cx="2979612"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spcBef>
                <a:spcPct val="20000"/>
              </a:spcBef>
              <a:spcAft>
                <a:spcPts val="1200"/>
              </a:spcAft>
              <a:buSzPct val="75000"/>
              <a:buFont typeface="Wingdings" panose="05000000000000000000" pitchFamily="2" charset="2"/>
              <a:buChar char=""/>
            </a:pPr>
            <a:r>
              <a:rPr lang="en-US" sz="1400" i="1" dirty="0" smtClean="0">
                <a:solidFill>
                  <a:schemeClr val="tx1">
                    <a:lumMod val="65000"/>
                    <a:lumOff val="35000"/>
                  </a:schemeClr>
                </a:solidFill>
                <a:latin typeface="Arial" panose="020B0604020202020204" pitchFamily="34" charset="0"/>
                <a:cs typeface="Arial" panose="020B0604020202020204" pitchFamily="34" charset="0"/>
              </a:rPr>
              <a:t>Does </a:t>
            </a:r>
            <a:r>
              <a:rPr lang="en-US" sz="1400" i="1" dirty="0">
                <a:solidFill>
                  <a:schemeClr val="tx1">
                    <a:lumMod val="65000"/>
                    <a:lumOff val="35000"/>
                  </a:schemeClr>
                </a:solidFill>
                <a:latin typeface="Arial" panose="020B0604020202020204" pitchFamily="34" charset="0"/>
                <a:cs typeface="Arial" panose="020B0604020202020204" pitchFamily="34" charset="0"/>
              </a:rPr>
              <a:t>not </a:t>
            </a:r>
            <a:r>
              <a:rPr lang="en-US" sz="1400" i="1" dirty="0" smtClean="0">
                <a:solidFill>
                  <a:schemeClr val="tx1">
                    <a:lumMod val="65000"/>
                    <a:lumOff val="35000"/>
                  </a:schemeClr>
                </a:solidFill>
                <a:latin typeface="Arial" panose="020B0604020202020204" pitchFamily="34" charset="0"/>
                <a:cs typeface="Arial" panose="020B0604020202020204" pitchFamily="34" charset="0"/>
              </a:rPr>
              <a:t>have to be your closest </a:t>
            </a:r>
            <a:r>
              <a:rPr lang="en-US" sz="1400" i="1" dirty="0">
                <a:solidFill>
                  <a:schemeClr val="tx1">
                    <a:lumMod val="65000"/>
                    <a:lumOff val="35000"/>
                  </a:schemeClr>
                </a:solidFill>
                <a:latin typeface="Arial" panose="020B0604020202020204" pitchFamily="34" charset="0"/>
                <a:cs typeface="Arial" panose="020B0604020202020204" pitchFamily="34" charset="0"/>
              </a:rPr>
              <a:t>family member</a:t>
            </a:r>
          </a:p>
          <a:p>
            <a:pPr marL="342900" indent="-342900" eaLnBrk="1" hangingPunct="1">
              <a:spcAft>
                <a:spcPts val="1200"/>
              </a:spcAft>
              <a:buSzPct val="75000"/>
              <a:buFont typeface="Wingdings" panose="05000000000000000000" pitchFamily="2" charset="2"/>
              <a:buChar char=""/>
            </a:pPr>
            <a:r>
              <a:rPr lang="en-US" sz="1400" i="1" dirty="0" smtClean="0">
                <a:solidFill>
                  <a:schemeClr val="tx1">
                    <a:lumMod val="65000"/>
                    <a:lumOff val="35000"/>
                  </a:schemeClr>
                </a:solidFill>
                <a:latin typeface="Arial" panose="020B0604020202020204" pitchFamily="34" charset="0"/>
                <a:cs typeface="Arial" panose="020B0604020202020204" pitchFamily="34" charset="0"/>
              </a:rPr>
              <a:t>Tell </a:t>
            </a:r>
            <a:r>
              <a:rPr lang="en-US" sz="1400" i="1" dirty="0">
                <a:solidFill>
                  <a:schemeClr val="tx1">
                    <a:lumMod val="65000"/>
                    <a:lumOff val="35000"/>
                  </a:schemeClr>
                </a:solidFill>
                <a:latin typeface="Arial" panose="020B0604020202020204" pitchFamily="34" charset="0"/>
                <a:cs typeface="Arial" panose="020B0604020202020204" pitchFamily="34" charset="0"/>
              </a:rPr>
              <a:t>others who you </a:t>
            </a:r>
            <a:r>
              <a:rPr lang="en-US" sz="1400" i="1" dirty="0" smtClean="0">
                <a:solidFill>
                  <a:schemeClr val="tx1">
                    <a:lumMod val="65000"/>
                    <a:lumOff val="35000"/>
                  </a:schemeClr>
                </a:solidFill>
                <a:latin typeface="Arial" panose="020B0604020202020204" pitchFamily="34" charset="0"/>
                <a:cs typeface="Arial" panose="020B0604020202020204" pitchFamily="34" charset="0"/>
              </a:rPr>
              <a:t>chose </a:t>
            </a:r>
            <a:endParaRPr lang="en-US" sz="1400" i="1" dirty="0">
              <a:solidFill>
                <a:schemeClr val="tx1">
                  <a:lumMod val="65000"/>
                  <a:lumOff val="35000"/>
                </a:schemeClr>
              </a:solidFill>
              <a:latin typeface="Arial" panose="020B0604020202020204" pitchFamily="34" charset="0"/>
              <a:cs typeface="Arial" panose="020B0604020202020204" pitchFamily="34" charset="0"/>
            </a:endParaRPr>
          </a:p>
          <a:p>
            <a:pPr marL="342900" indent="-342900" eaLnBrk="1" hangingPunct="1">
              <a:spcAft>
                <a:spcPts val="1200"/>
              </a:spcAft>
              <a:buSzPct val="75000"/>
              <a:buFont typeface="Wingdings" panose="05000000000000000000" pitchFamily="2" charset="2"/>
              <a:buChar char=""/>
            </a:pPr>
            <a:r>
              <a:rPr lang="en-US" sz="1400" i="1" dirty="0" smtClean="0">
                <a:solidFill>
                  <a:schemeClr val="tx1">
                    <a:lumMod val="65000"/>
                    <a:lumOff val="35000"/>
                  </a:schemeClr>
                </a:solidFill>
                <a:latin typeface="Arial" panose="020B0604020202020204" pitchFamily="34" charset="0"/>
                <a:cs typeface="Arial" panose="020B0604020202020204" pitchFamily="34" charset="0"/>
              </a:rPr>
              <a:t>Select an alternate</a:t>
            </a:r>
            <a:endParaRPr lang="en-US" sz="1400" i="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5561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additive="base">
                                        <p:cTn id="7" dur="500" fill="hold"/>
                                        <p:tgtEl>
                                          <p:spTgt spid="29701"/>
                                        </p:tgtEl>
                                        <p:attrNameLst>
                                          <p:attrName>ppt_x</p:attrName>
                                        </p:attrNameLst>
                                      </p:cBhvr>
                                      <p:tavLst>
                                        <p:tav tm="0">
                                          <p:val>
                                            <p:strVal val="#ppt_x"/>
                                          </p:val>
                                        </p:tav>
                                        <p:tav tm="100000">
                                          <p:val>
                                            <p:strVal val="#ppt_x"/>
                                          </p:val>
                                        </p:tav>
                                      </p:tavLst>
                                    </p:anim>
                                    <p:anim calcmode="lin" valueType="num">
                                      <p:cBhvr additive="base">
                                        <p:cTn id="8" dur="500" fill="hold"/>
                                        <p:tgtEl>
                                          <p:spTgt spid="297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609600"/>
            <a:ext cx="8229600" cy="609600"/>
          </a:xfrm>
        </p:spPr>
        <p:txBody>
          <a:bodyPr/>
          <a:lstStyle/>
          <a:p>
            <a:r>
              <a:rPr lang="en-US" sz="4800" dirty="0" smtClean="0"/>
              <a:t>What makes an </a:t>
            </a:r>
            <a:br>
              <a:rPr lang="en-US" sz="4800" dirty="0" smtClean="0"/>
            </a:br>
            <a:r>
              <a:rPr lang="en-US" sz="4800" dirty="0" smtClean="0"/>
              <a:t>Advance Directive legal?</a:t>
            </a:r>
          </a:p>
        </p:txBody>
      </p:sp>
      <p:sp>
        <p:nvSpPr>
          <p:cNvPr id="10243" name="Rectangle 3"/>
          <p:cNvSpPr>
            <a:spLocks noGrp="1" noChangeArrowheads="1"/>
          </p:cNvSpPr>
          <p:nvPr>
            <p:ph sz="quarter" idx="4"/>
          </p:nvPr>
        </p:nvSpPr>
        <p:spPr>
          <a:xfrm>
            <a:off x="457200" y="2286000"/>
            <a:ext cx="7772400" cy="3200400"/>
          </a:xfrm>
        </p:spPr>
        <p:txBody>
          <a:bodyPr/>
          <a:lstStyle/>
          <a:p>
            <a:pPr marL="457200" indent="-457200">
              <a:lnSpc>
                <a:spcPct val="150000"/>
              </a:lnSpc>
              <a:buFont typeface="Arial" panose="020B0604020202020204" pitchFamily="34" charset="0"/>
              <a:buChar char="•"/>
            </a:pPr>
            <a:r>
              <a:rPr lang="en-US" dirty="0" smtClean="0"/>
              <a:t>Your signature and date</a:t>
            </a:r>
          </a:p>
          <a:p>
            <a:pPr marL="457200" indent="-457200">
              <a:lnSpc>
                <a:spcPct val="150000"/>
              </a:lnSpc>
              <a:buFont typeface="Arial" panose="020B0604020202020204" pitchFamily="34" charset="0"/>
              <a:buChar char="•"/>
            </a:pPr>
            <a:r>
              <a:rPr lang="en-US" dirty="0" smtClean="0"/>
              <a:t>The signatures of two witnesses or a notary </a:t>
            </a:r>
          </a:p>
          <a:p>
            <a:pPr marL="457200" indent="-457200">
              <a:lnSpc>
                <a:spcPct val="150000"/>
              </a:lnSpc>
              <a:buFont typeface="Arial" panose="020B0604020202020204" pitchFamily="34" charset="0"/>
              <a:buChar char="•"/>
            </a:pPr>
            <a:r>
              <a:rPr lang="en-US" dirty="0" smtClean="0"/>
              <a:t>If you are in a nursing home, the signature of the patient advocate or ombudsman</a:t>
            </a:r>
          </a:p>
        </p:txBody>
      </p:sp>
    </p:spTree>
    <p:extLst>
      <p:ext uri="{BB962C8B-B14F-4D97-AF65-F5344CB8AC3E}">
        <p14:creationId xmlns:p14="http://schemas.microsoft.com/office/powerpoint/2010/main" val="1535296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762000"/>
            <a:ext cx="8229600" cy="609600"/>
          </a:xfrm>
        </p:spPr>
        <p:txBody>
          <a:bodyPr/>
          <a:lstStyle/>
          <a:p>
            <a:r>
              <a:rPr lang="en-US" sz="4000" dirty="0" smtClean="0"/>
              <a:t>What kinds of instructions can be included in an Advance Directive?</a:t>
            </a:r>
          </a:p>
        </p:txBody>
      </p:sp>
      <p:sp>
        <p:nvSpPr>
          <p:cNvPr id="12291" name="Rectangle 3"/>
          <p:cNvSpPr>
            <a:spLocks noGrp="1" noChangeArrowheads="1"/>
          </p:cNvSpPr>
          <p:nvPr>
            <p:ph sz="quarter" idx="4"/>
          </p:nvPr>
        </p:nvSpPr>
        <p:spPr>
          <a:xfrm>
            <a:off x="457200" y="2286000"/>
            <a:ext cx="7772400" cy="1066800"/>
          </a:xfrm>
        </p:spPr>
        <p:txBody>
          <a:bodyPr/>
          <a:lstStyle/>
          <a:p>
            <a:pPr marL="457200" indent="-457200">
              <a:lnSpc>
                <a:spcPct val="150000"/>
              </a:lnSpc>
              <a:buFont typeface="Arial" panose="020B0604020202020204" pitchFamily="34" charset="0"/>
              <a:buChar char="•"/>
            </a:pPr>
            <a:r>
              <a:rPr lang="en-US" dirty="0" smtClean="0"/>
              <a:t>Where you would like to be when you die</a:t>
            </a:r>
          </a:p>
          <a:p>
            <a:pPr marL="457200" indent="-457200">
              <a:lnSpc>
                <a:spcPct val="150000"/>
              </a:lnSpc>
              <a:buFont typeface="Arial" panose="020B0604020202020204" pitchFamily="34" charset="0"/>
              <a:buChar char="•"/>
            </a:pPr>
            <a:r>
              <a:rPr lang="en-US" dirty="0" smtClean="0"/>
              <a:t>MD preference</a:t>
            </a:r>
          </a:p>
          <a:p>
            <a:pPr marL="457200" indent="-457200">
              <a:lnSpc>
                <a:spcPct val="150000"/>
              </a:lnSpc>
              <a:buFont typeface="Arial" panose="020B0604020202020204" pitchFamily="34" charset="0"/>
              <a:buChar char="•"/>
            </a:pPr>
            <a:r>
              <a:rPr lang="en-US" dirty="0" smtClean="0"/>
              <a:t>Accepting or refusing life-sustaining treatment</a:t>
            </a:r>
          </a:p>
          <a:p>
            <a:pPr marL="457200" indent="-457200">
              <a:lnSpc>
                <a:spcPct val="150000"/>
              </a:lnSpc>
              <a:buFont typeface="Arial" panose="020B0604020202020204" pitchFamily="34" charset="0"/>
              <a:buChar char="•"/>
            </a:pPr>
            <a:r>
              <a:rPr lang="en-US" dirty="0" smtClean="0"/>
              <a:t>Quality of life considerations</a:t>
            </a:r>
          </a:p>
          <a:p>
            <a:pPr marL="457200" indent="-457200">
              <a:lnSpc>
                <a:spcPct val="150000"/>
              </a:lnSpc>
              <a:buFont typeface="Arial" panose="020B0604020202020204" pitchFamily="34" charset="0"/>
              <a:buChar char="•"/>
            </a:pPr>
            <a:r>
              <a:rPr lang="en-US" dirty="0" smtClean="0"/>
              <a:t>Organ/tissue donation instructions</a:t>
            </a:r>
          </a:p>
        </p:txBody>
      </p:sp>
    </p:spTree>
    <p:extLst>
      <p:ext uri="{BB962C8B-B14F-4D97-AF65-F5344CB8AC3E}">
        <p14:creationId xmlns:p14="http://schemas.microsoft.com/office/powerpoint/2010/main" val="2376572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609600"/>
            <a:ext cx="8229600" cy="609600"/>
          </a:xfrm>
        </p:spPr>
        <p:txBody>
          <a:bodyPr/>
          <a:lstStyle/>
          <a:p>
            <a:r>
              <a:rPr lang="en-US" sz="4800" dirty="0" smtClean="0"/>
              <a:t>What do I do with </a:t>
            </a:r>
            <a:br>
              <a:rPr lang="en-US" sz="4800" dirty="0" smtClean="0"/>
            </a:br>
            <a:r>
              <a:rPr lang="en-US" sz="4800" dirty="0" smtClean="0"/>
              <a:t>the Advance Directive?</a:t>
            </a:r>
          </a:p>
        </p:txBody>
      </p:sp>
      <p:sp>
        <p:nvSpPr>
          <p:cNvPr id="13315" name="Rectangle 3"/>
          <p:cNvSpPr>
            <a:spLocks noGrp="1" noChangeArrowheads="1"/>
          </p:cNvSpPr>
          <p:nvPr>
            <p:ph sz="quarter" idx="4"/>
          </p:nvPr>
        </p:nvSpPr>
        <p:spPr>
          <a:xfrm>
            <a:off x="457200" y="2438400"/>
            <a:ext cx="7772400" cy="1066800"/>
          </a:xfrm>
        </p:spPr>
        <p:txBody>
          <a:bodyPr/>
          <a:lstStyle/>
          <a:p>
            <a:pPr marL="457200" indent="-457200">
              <a:lnSpc>
                <a:spcPct val="100000"/>
              </a:lnSpc>
              <a:buFont typeface="Arial" panose="020B0604020202020204" pitchFamily="34" charset="0"/>
              <a:buChar char="•"/>
            </a:pPr>
            <a:r>
              <a:rPr lang="en-US" smtClean="0"/>
              <a:t>Give a copy to your healthcare agent.</a:t>
            </a:r>
          </a:p>
          <a:p>
            <a:pPr marL="457200" indent="-457200">
              <a:lnSpc>
                <a:spcPct val="100000"/>
              </a:lnSpc>
              <a:buFont typeface="Arial" panose="020B0604020202020204" pitchFamily="34" charset="0"/>
              <a:buChar char="•"/>
            </a:pPr>
            <a:r>
              <a:rPr lang="en-US" smtClean="0"/>
              <a:t>Make copies for loved ones.</a:t>
            </a:r>
          </a:p>
          <a:p>
            <a:pPr marL="457200" indent="-457200">
              <a:lnSpc>
                <a:spcPct val="100000"/>
              </a:lnSpc>
              <a:buFont typeface="Arial" panose="020B0604020202020204" pitchFamily="34" charset="0"/>
              <a:buChar char="•"/>
            </a:pPr>
            <a:r>
              <a:rPr lang="en-US" smtClean="0"/>
              <a:t>Discuss with doctor; get in medical record.</a:t>
            </a:r>
          </a:p>
          <a:p>
            <a:pPr marL="457200" indent="-457200">
              <a:lnSpc>
                <a:spcPct val="100000"/>
              </a:lnSpc>
              <a:buFont typeface="Arial" panose="020B0604020202020204" pitchFamily="34" charset="0"/>
              <a:buChar char="•"/>
            </a:pPr>
            <a:r>
              <a:rPr lang="en-US" smtClean="0"/>
              <a:t>Keep a copy yourself.</a:t>
            </a:r>
          </a:p>
          <a:p>
            <a:pPr marL="457200" indent="-457200">
              <a:lnSpc>
                <a:spcPct val="100000"/>
              </a:lnSpc>
              <a:buFont typeface="Arial" panose="020B0604020202020204" pitchFamily="34" charset="0"/>
              <a:buChar char="•"/>
            </a:pPr>
            <a:r>
              <a:rPr lang="en-US" smtClean="0"/>
              <a:t>Take it with you to the hospital.</a:t>
            </a:r>
          </a:p>
          <a:p>
            <a:pPr marL="457200" indent="-457200">
              <a:lnSpc>
                <a:spcPct val="100000"/>
              </a:lnSpc>
              <a:buFont typeface="Arial" panose="020B0604020202020204" pitchFamily="34" charset="0"/>
              <a:buChar char="•"/>
            </a:pPr>
            <a:r>
              <a:rPr lang="en-US" smtClean="0"/>
              <a:t>Photocopies are just as valid as original.</a:t>
            </a:r>
            <a:endParaRPr lang="en-US" dirty="0" smtClean="0"/>
          </a:p>
        </p:txBody>
      </p:sp>
    </p:spTree>
    <p:extLst>
      <p:ext uri="{BB962C8B-B14F-4D97-AF65-F5344CB8AC3E}">
        <p14:creationId xmlns:p14="http://schemas.microsoft.com/office/powerpoint/2010/main" val="970810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dirty="0" smtClean="0"/>
              <a:t>POLST</a:t>
            </a:r>
            <a:br>
              <a:rPr lang="en-US" dirty="0" smtClean="0"/>
            </a:br>
            <a:r>
              <a:rPr lang="en-US" dirty="0" smtClean="0"/>
              <a:t/>
            </a:r>
            <a:br>
              <a:rPr lang="en-US" dirty="0" smtClean="0"/>
            </a:br>
            <a:r>
              <a:rPr lang="en-US" dirty="0" smtClean="0"/>
              <a:t>Physician Orders for </a:t>
            </a:r>
            <a:br>
              <a:rPr lang="en-US" dirty="0" smtClean="0"/>
            </a:br>
            <a:r>
              <a:rPr lang="en-US" dirty="0" smtClean="0"/>
              <a:t>Life-Sustaining Treatment</a:t>
            </a:r>
          </a:p>
        </p:txBody>
      </p:sp>
      <p:sp>
        <p:nvSpPr>
          <p:cNvPr id="8" name="Text Placeholder 7"/>
          <p:cNvSpPr>
            <a:spLocks noGrp="1"/>
          </p:cNvSpPr>
          <p:nvPr>
            <p:ph type="body" sz="quarter" idx="3"/>
          </p:nvPr>
        </p:nvSpPr>
        <p:spPr>
          <a:xfrm>
            <a:off x="381000" y="2408238"/>
            <a:ext cx="4419600" cy="1401762"/>
          </a:xfrm>
        </p:spPr>
        <p:txBody>
          <a:bodyPr/>
          <a:lstStyle/>
          <a:p>
            <a:r>
              <a:rPr lang="en-US" dirty="0" smtClean="0"/>
              <a:t>Physician Orders for Life-Sustaining Treatment</a:t>
            </a:r>
            <a:endParaRPr lang="en-US" dirty="0"/>
          </a:p>
        </p:txBody>
      </p:sp>
      <p:pic>
        <p:nvPicPr>
          <p:cNvPr id="12" name="Picture 2" descr="POLST Pag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715000" y="1600200"/>
            <a:ext cx="3001914" cy="3886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06158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title"/>
          </p:nvPr>
        </p:nvSpPr>
        <p:spPr/>
        <p:txBody>
          <a:bodyPr/>
          <a:lstStyle/>
          <a:p>
            <a:r>
              <a:rPr lang="en-US" smtClean="0"/>
              <a:t>What is POLST?</a:t>
            </a:r>
            <a:endParaRPr lang="en-US" dirty="0" smtClean="0"/>
          </a:p>
        </p:txBody>
      </p:sp>
      <p:sp>
        <p:nvSpPr>
          <p:cNvPr id="19459" name="Rectangle 2"/>
          <p:cNvSpPr>
            <a:spLocks noGrp="1" noChangeArrowheads="1"/>
          </p:cNvSpPr>
          <p:nvPr>
            <p:ph sz="quarter" idx="4"/>
          </p:nvPr>
        </p:nvSpPr>
        <p:spPr>
          <a:xfrm>
            <a:off x="457200" y="2514600"/>
            <a:ext cx="7772400" cy="1066800"/>
          </a:xfrm>
        </p:spPr>
        <p:txBody>
          <a:bodyPr/>
          <a:lstStyle/>
          <a:p>
            <a:r>
              <a:rPr lang="en-US" dirty="0" smtClean="0"/>
              <a:t>For people who are seriously ill.</a:t>
            </a:r>
          </a:p>
          <a:p>
            <a:r>
              <a:rPr lang="en-US" dirty="0" smtClean="0"/>
              <a:t>Tells your exact wishes about certain medical treatments.</a:t>
            </a:r>
          </a:p>
          <a:p>
            <a:r>
              <a:rPr lang="en-US" dirty="0" smtClean="0"/>
              <a:t>A signed medical order that your health care team can act on.</a:t>
            </a:r>
          </a:p>
          <a:p>
            <a:r>
              <a:rPr lang="en-US" dirty="0" smtClean="0"/>
              <a:t>Bright pink form for all of California.</a:t>
            </a:r>
          </a:p>
          <a:p>
            <a:r>
              <a:rPr lang="en-US" dirty="0" smtClean="0"/>
              <a:t>It goes where you go.</a:t>
            </a:r>
          </a:p>
        </p:txBody>
      </p:sp>
    </p:spTree>
    <p:extLst>
      <p:ext uri="{BB962C8B-B14F-4D97-AF65-F5344CB8AC3E}">
        <p14:creationId xmlns:p14="http://schemas.microsoft.com/office/powerpoint/2010/main" val="4006840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POLST vs. Advance HealthCare Directive</a:t>
            </a:r>
            <a:endParaRPr lang="en-US" dirty="0"/>
          </a:p>
        </p:txBody>
      </p:sp>
      <p:graphicFrame>
        <p:nvGraphicFramePr>
          <p:cNvPr id="198682" name="Group 26"/>
          <p:cNvGraphicFramePr>
            <a:graphicFrameLocks noGrp="1"/>
          </p:cNvGraphicFramePr>
          <p:nvPr>
            <p:ph sz="half" idx="2"/>
            <p:extLst>
              <p:ext uri="{D42A27DB-BD31-4B8C-83A1-F6EECF244321}">
                <p14:modId xmlns:p14="http://schemas.microsoft.com/office/powerpoint/2010/main" val="204813507"/>
              </p:ext>
            </p:extLst>
          </p:nvPr>
        </p:nvGraphicFramePr>
        <p:xfrm>
          <a:off x="533400" y="1676400"/>
          <a:ext cx="8153400" cy="3805239"/>
        </p:xfrm>
        <a:graphic>
          <a:graphicData uri="http://schemas.openxmlformats.org/drawingml/2006/table">
            <a:tbl>
              <a:tblPr/>
              <a:tblGrid>
                <a:gridCol w="4076700"/>
                <a:gridCol w="4076700"/>
              </a:tblGrid>
              <a:tr h="57916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3200" b="1" i="0" u="none" strike="noStrike" cap="none" normalizeH="0" baseline="0" dirty="0" smtClean="0">
                          <a:ln>
                            <a:noFill/>
                          </a:ln>
                          <a:solidFill>
                            <a:schemeClr val="tx1"/>
                          </a:solidFill>
                          <a:effectLst/>
                          <a:latin typeface="Arial" charset="0"/>
                        </a:rPr>
                        <a:t>AHCD</a:t>
                      </a:r>
                    </a:p>
                  </a:txBody>
                  <a:tcPr marL="94078" marR="9407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3200" b="1" i="0" u="none" strike="noStrike" cap="none" normalizeH="0" baseline="0" dirty="0" smtClean="0">
                          <a:ln>
                            <a:noFill/>
                          </a:ln>
                          <a:solidFill>
                            <a:schemeClr val="tx1"/>
                          </a:solidFill>
                          <a:effectLst/>
                          <a:latin typeface="Arial" charset="0"/>
                        </a:rPr>
                        <a:t>POLST</a:t>
                      </a:r>
                    </a:p>
                  </a:txBody>
                  <a:tcPr marL="94078" marR="9407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r>
              <a:tr h="1074828">
                <a:tc>
                  <a:txBody>
                    <a:bodyPr/>
                    <a:lstStyle/>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For anyone 18 and older</a:t>
                      </a:r>
                    </a:p>
                  </a:txBody>
                  <a:tcPr marL="94078" marR="9407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For seriously ill or frail, at any age</a:t>
                      </a:r>
                    </a:p>
                  </a:txBody>
                  <a:tcPr marL="94078" marR="9407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r>
              <a:tr h="1076415">
                <a:tc>
                  <a:txBody>
                    <a:bodyPr/>
                    <a:lstStyle/>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2800" b="0" i="0" u="none" strike="noStrike" cap="none" normalizeH="0" baseline="0" smtClean="0">
                          <a:ln>
                            <a:noFill/>
                          </a:ln>
                          <a:solidFill>
                            <a:schemeClr val="tx1"/>
                          </a:solidFill>
                          <a:effectLst/>
                          <a:latin typeface="Arial" charset="0"/>
                        </a:rPr>
                        <a:t>General instructions for </a:t>
                      </a:r>
                      <a:r>
                        <a:rPr kumimoji="0" lang="en-US" sz="2800" b="1" i="1" u="none" strike="noStrike" cap="none" normalizeH="0" baseline="0" smtClean="0">
                          <a:ln>
                            <a:noFill/>
                          </a:ln>
                          <a:solidFill>
                            <a:schemeClr val="tx1"/>
                          </a:solidFill>
                          <a:effectLst/>
                          <a:latin typeface="Arial" charset="0"/>
                        </a:rPr>
                        <a:t>future</a:t>
                      </a:r>
                      <a:r>
                        <a:rPr kumimoji="0" lang="en-US" sz="2800" b="0" i="0" u="none" strike="noStrike" cap="none" normalizeH="0" baseline="0" smtClean="0">
                          <a:ln>
                            <a:noFill/>
                          </a:ln>
                          <a:solidFill>
                            <a:schemeClr val="tx1"/>
                          </a:solidFill>
                          <a:effectLst/>
                          <a:latin typeface="Arial" charset="0"/>
                        </a:rPr>
                        <a:t> treatment</a:t>
                      </a:r>
                    </a:p>
                  </a:txBody>
                  <a:tcPr marL="94078" marR="9407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2800" b="0" i="0" u="none" strike="noStrike" cap="none" normalizeH="0" baseline="0" smtClean="0">
                          <a:ln>
                            <a:noFill/>
                          </a:ln>
                          <a:solidFill>
                            <a:schemeClr val="tx1"/>
                          </a:solidFill>
                          <a:effectLst/>
                          <a:latin typeface="Arial" charset="0"/>
                        </a:rPr>
                        <a:t>Specific orders for </a:t>
                      </a:r>
                      <a:r>
                        <a:rPr kumimoji="0" lang="en-US" sz="2800" b="1" i="1" u="none" strike="noStrike" cap="none" normalizeH="0" baseline="0" smtClean="0">
                          <a:ln>
                            <a:noFill/>
                          </a:ln>
                          <a:solidFill>
                            <a:schemeClr val="tx1"/>
                          </a:solidFill>
                          <a:effectLst/>
                          <a:latin typeface="Arial" charset="0"/>
                        </a:rPr>
                        <a:t>current</a:t>
                      </a:r>
                      <a:r>
                        <a:rPr kumimoji="0" lang="en-US" sz="2800" b="0" i="0" u="none" strike="noStrike" cap="none" normalizeH="0" baseline="0" smtClean="0">
                          <a:ln>
                            <a:noFill/>
                          </a:ln>
                          <a:solidFill>
                            <a:schemeClr val="tx1"/>
                          </a:solidFill>
                          <a:effectLst/>
                          <a:latin typeface="Arial" charset="0"/>
                        </a:rPr>
                        <a:t> treatment</a:t>
                      </a:r>
                    </a:p>
                  </a:txBody>
                  <a:tcPr marL="94078" marR="9407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r>
              <a:tr h="1074828">
                <a:tc>
                  <a:txBody>
                    <a:bodyPr/>
                    <a:lstStyle/>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Names medical decision maker</a:t>
                      </a:r>
                    </a:p>
                  </a:txBody>
                  <a:tcPr marL="94078" marR="94078"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Can be signed by decision maker</a:t>
                      </a:r>
                    </a:p>
                  </a:txBody>
                  <a:tcPr marL="94078" marR="9407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CC"/>
                    </a:solidFill>
                  </a:tcPr>
                </a:tc>
              </a:tr>
            </a:tbl>
          </a:graphicData>
        </a:graphic>
      </p:graphicFrame>
    </p:spTree>
    <p:extLst>
      <p:ext uri="{BB962C8B-B14F-4D97-AF65-F5344CB8AC3E}">
        <p14:creationId xmlns:p14="http://schemas.microsoft.com/office/powerpoint/2010/main" val="554244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type="title"/>
          </p:nvPr>
        </p:nvSpPr>
        <p:spPr>
          <a:xfrm>
            <a:off x="381000" y="609600"/>
            <a:ext cx="8229600" cy="609600"/>
          </a:xfrm>
        </p:spPr>
        <p:txBody>
          <a:bodyPr/>
          <a:lstStyle/>
          <a:p>
            <a:r>
              <a:rPr lang="en-US" sz="4800" dirty="0" smtClean="0"/>
              <a:t>Where do I keep my completed POLST form?</a:t>
            </a:r>
          </a:p>
        </p:txBody>
      </p:sp>
      <p:sp>
        <p:nvSpPr>
          <p:cNvPr id="29699" name="Rectangle 2"/>
          <p:cNvSpPr>
            <a:spLocks noGrp="1" noChangeArrowheads="1"/>
          </p:cNvSpPr>
          <p:nvPr>
            <p:ph sz="quarter" idx="4"/>
          </p:nvPr>
        </p:nvSpPr>
        <p:spPr>
          <a:xfrm>
            <a:off x="457200" y="2514600"/>
            <a:ext cx="7772400" cy="1066800"/>
          </a:xfrm>
        </p:spPr>
        <p:txBody>
          <a:bodyPr/>
          <a:lstStyle/>
          <a:p>
            <a:r>
              <a:rPr lang="en-US" b="1" dirty="0" smtClean="0">
                <a:solidFill>
                  <a:schemeClr val="tx1">
                    <a:lumMod val="65000"/>
                    <a:lumOff val="35000"/>
                  </a:schemeClr>
                </a:solidFill>
              </a:rPr>
              <a:t>The original stays with you!</a:t>
            </a:r>
          </a:p>
          <a:p>
            <a:r>
              <a:rPr lang="en-US" dirty="0" smtClean="0">
                <a:solidFill>
                  <a:schemeClr val="tx1">
                    <a:lumMod val="65000"/>
                    <a:lumOff val="35000"/>
                  </a:schemeClr>
                </a:solidFill>
              </a:rPr>
              <a:t>At home:</a:t>
            </a:r>
          </a:p>
          <a:p>
            <a:pPr lvl="1"/>
            <a:r>
              <a:rPr lang="en-US" sz="2800" dirty="0" smtClean="0">
                <a:solidFill>
                  <a:schemeClr val="tx1">
                    <a:lumMod val="65000"/>
                    <a:lumOff val="35000"/>
                  </a:schemeClr>
                </a:solidFill>
                <a:latin typeface="Arial" panose="020B0604020202020204" pitchFamily="34" charset="0"/>
                <a:cs typeface="Arial" panose="020B0604020202020204" pitchFamily="34" charset="0"/>
              </a:rPr>
              <a:t>Keep in easy-to-find location </a:t>
            </a:r>
          </a:p>
          <a:p>
            <a:pPr lvl="1"/>
            <a:r>
              <a:rPr lang="en-US" sz="2800" dirty="0" smtClean="0">
                <a:solidFill>
                  <a:schemeClr val="tx1">
                    <a:lumMod val="65000"/>
                    <a:lumOff val="35000"/>
                  </a:schemeClr>
                </a:solidFill>
                <a:latin typeface="Arial" panose="020B0604020202020204" pitchFamily="34" charset="0"/>
                <a:cs typeface="Arial" panose="020B0604020202020204" pitchFamily="34" charset="0"/>
              </a:rPr>
              <a:t>Give to emergency medical services</a:t>
            </a:r>
          </a:p>
          <a:p>
            <a:r>
              <a:rPr lang="en-US" dirty="0" smtClean="0">
                <a:solidFill>
                  <a:schemeClr val="tx1">
                    <a:lumMod val="65000"/>
                    <a:lumOff val="35000"/>
                  </a:schemeClr>
                </a:solidFill>
              </a:rPr>
              <a:t>At a nursing home or hospital:</a:t>
            </a:r>
          </a:p>
          <a:p>
            <a:pPr lvl="1"/>
            <a:r>
              <a:rPr lang="en-US" sz="2800" dirty="0" smtClean="0">
                <a:solidFill>
                  <a:schemeClr val="tx1">
                    <a:lumMod val="65000"/>
                    <a:lumOff val="35000"/>
                  </a:schemeClr>
                </a:solidFill>
                <a:latin typeface="Arial" panose="020B0604020202020204" pitchFamily="34" charset="0"/>
                <a:cs typeface="Arial" panose="020B0604020202020204" pitchFamily="34" charset="0"/>
              </a:rPr>
              <a:t>Filed in medical chart</a:t>
            </a:r>
          </a:p>
          <a:p>
            <a:pPr lvl="1"/>
            <a:r>
              <a:rPr lang="en-US" sz="2800" dirty="0" smtClean="0">
                <a:solidFill>
                  <a:schemeClr val="tx1">
                    <a:lumMod val="65000"/>
                    <a:lumOff val="35000"/>
                  </a:schemeClr>
                </a:solidFill>
                <a:latin typeface="Arial" panose="020B0604020202020204" pitchFamily="34" charset="0"/>
                <a:cs typeface="Arial" panose="020B0604020202020204" pitchFamily="34" charset="0"/>
              </a:rPr>
              <a:t>Goes with you if you are transferred</a:t>
            </a:r>
          </a:p>
        </p:txBody>
      </p:sp>
    </p:spTree>
    <p:extLst>
      <p:ext uri="{BB962C8B-B14F-4D97-AF65-F5344CB8AC3E}">
        <p14:creationId xmlns:p14="http://schemas.microsoft.com/office/powerpoint/2010/main" val="1667530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smtClean="0"/>
              <a:t>Advance care planning continuum</a:t>
            </a:r>
            <a:endParaRPr lang="en-US" dirty="0"/>
          </a:p>
        </p:txBody>
      </p:sp>
      <p:sp>
        <p:nvSpPr>
          <p:cNvPr id="22531" name="Text Box 5"/>
          <p:cNvSpPr txBox="1">
            <a:spLocks noChangeArrowheads="1"/>
          </p:cNvSpPr>
          <p:nvPr/>
        </p:nvSpPr>
        <p:spPr bwMode="auto">
          <a:xfrm>
            <a:off x="0" y="0"/>
            <a:ext cx="9144000" cy="182880"/>
          </a:xfrm>
          <a:prstGeom prst="rect">
            <a:avLst/>
          </a:prstGeom>
          <a:solidFill>
            <a:srgbClr val="F78F22"/>
          </a:solidFill>
          <a:ln>
            <a:noFill/>
          </a:ln>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endParaRPr lang="en-US" sz="2400" b="1" i="1" dirty="0">
              <a:solidFill>
                <a:srgbClr val="413000"/>
              </a:solidFill>
              <a:latin typeface="Arial" charset="0"/>
            </a:endParaRPr>
          </a:p>
        </p:txBody>
      </p:sp>
      <p:grpSp>
        <p:nvGrpSpPr>
          <p:cNvPr id="2" name="Group 1"/>
          <p:cNvGrpSpPr/>
          <p:nvPr/>
        </p:nvGrpSpPr>
        <p:grpSpPr>
          <a:xfrm>
            <a:off x="103188" y="1545739"/>
            <a:ext cx="9040812" cy="4246562"/>
            <a:chOff x="103188" y="2112963"/>
            <a:chExt cx="9040812" cy="4246562"/>
          </a:xfrm>
        </p:grpSpPr>
        <p:sp>
          <p:nvSpPr>
            <p:cNvPr id="22532" name="Text Box 6"/>
            <p:cNvSpPr txBox="1">
              <a:spLocks noChangeArrowheads="1"/>
            </p:cNvSpPr>
            <p:nvPr/>
          </p:nvSpPr>
          <p:spPr bwMode="auto">
            <a:xfrm>
              <a:off x="949325" y="2705100"/>
              <a:ext cx="3506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l" eaLnBrk="1" hangingPunct="1">
                <a:spcBef>
                  <a:spcPct val="50000"/>
                </a:spcBef>
              </a:pPr>
              <a:r>
                <a:rPr lang="en-US">
                  <a:solidFill>
                    <a:srgbClr val="413000"/>
                  </a:solidFill>
                  <a:latin typeface="Arial" charset="0"/>
                </a:rPr>
                <a:t>Complete an Advance Directive</a:t>
              </a:r>
            </a:p>
          </p:txBody>
        </p:sp>
        <p:sp>
          <p:nvSpPr>
            <p:cNvPr id="22533" name="Text Box 7"/>
            <p:cNvSpPr txBox="1">
              <a:spLocks noChangeArrowheads="1"/>
            </p:cNvSpPr>
            <p:nvPr/>
          </p:nvSpPr>
          <p:spPr bwMode="auto">
            <a:xfrm>
              <a:off x="5003800" y="5106988"/>
              <a:ext cx="2921000" cy="376237"/>
            </a:xfrm>
            <a:prstGeom prst="rect">
              <a:avLst/>
            </a:prstGeom>
            <a:noFill/>
            <a:ln w="9525">
              <a:solidFill>
                <a:srgbClr val="413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100" dir="2700000" algn="tl" rotWithShape="0">
                      <a:srgbClr val="000000">
                        <a:alpha val="39998"/>
                      </a:srgbClr>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l" eaLnBrk="1" hangingPunct="1">
                <a:spcBef>
                  <a:spcPct val="50000"/>
                </a:spcBef>
              </a:pPr>
              <a:r>
                <a:rPr lang="en-US" b="1">
                  <a:solidFill>
                    <a:srgbClr val="413000"/>
                  </a:solidFill>
                  <a:latin typeface="Arial" charset="0"/>
                </a:rPr>
                <a:t>Complete a POLST Form</a:t>
              </a:r>
            </a:p>
          </p:txBody>
        </p:sp>
        <p:sp>
          <p:nvSpPr>
            <p:cNvPr id="22534" name="Text Box 8"/>
            <p:cNvSpPr txBox="1">
              <a:spLocks noChangeArrowheads="1"/>
            </p:cNvSpPr>
            <p:nvPr/>
          </p:nvSpPr>
          <p:spPr bwMode="auto">
            <a:xfrm>
              <a:off x="376238" y="2112963"/>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l" eaLnBrk="1" hangingPunct="1">
                <a:spcBef>
                  <a:spcPct val="50000"/>
                </a:spcBef>
              </a:pPr>
              <a:r>
                <a:rPr lang="en-US">
                  <a:solidFill>
                    <a:srgbClr val="413000"/>
                  </a:solidFill>
                  <a:latin typeface="Arial" charset="0"/>
                </a:rPr>
                <a:t>Age 18</a:t>
              </a:r>
            </a:p>
          </p:txBody>
        </p:sp>
        <p:sp>
          <p:nvSpPr>
            <p:cNvPr id="22535" name="Text Box 9"/>
            <p:cNvSpPr txBox="1">
              <a:spLocks noChangeArrowheads="1"/>
            </p:cNvSpPr>
            <p:nvPr/>
          </p:nvSpPr>
          <p:spPr bwMode="auto">
            <a:xfrm>
              <a:off x="5965825" y="5788025"/>
              <a:ext cx="3178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r" eaLnBrk="1" hangingPunct="1">
                <a:spcBef>
                  <a:spcPct val="50000"/>
                </a:spcBef>
              </a:pPr>
              <a:r>
                <a:rPr lang="en-US" dirty="0" smtClean="0">
                  <a:solidFill>
                    <a:srgbClr val="413000"/>
                  </a:solidFill>
                  <a:latin typeface="Arial" charset="0"/>
                </a:rPr>
                <a:t>Treatment </a:t>
              </a:r>
              <a:r>
                <a:rPr lang="en-US" dirty="0">
                  <a:solidFill>
                    <a:srgbClr val="413000"/>
                  </a:solidFill>
                  <a:latin typeface="Arial" charset="0"/>
                </a:rPr>
                <a:t>Wishes Honored</a:t>
              </a:r>
            </a:p>
          </p:txBody>
        </p:sp>
        <p:sp>
          <p:nvSpPr>
            <p:cNvPr id="22536" name="Text Box 10"/>
            <p:cNvSpPr txBox="1">
              <a:spLocks noChangeArrowheads="1"/>
            </p:cNvSpPr>
            <p:nvPr/>
          </p:nvSpPr>
          <p:spPr bwMode="auto">
            <a:xfrm>
              <a:off x="2895600" y="4114800"/>
              <a:ext cx="4351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l" eaLnBrk="1" hangingPunct="1">
                <a:spcBef>
                  <a:spcPct val="50000"/>
                </a:spcBef>
              </a:pPr>
              <a:r>
                <a:rPr lang="en-US">
                  <a:solidFill>
                    <a:srgbClr val="413000"/>
                  </a:solidFill>
                  <a:latin typeface="Arial" charset="0"/>
                </a:rPr>
                <a:t>Diagnosed with Serious or Chronic, Progressive Illness </a:t>
              </a:r>
              <a:r>
                <a:rPr lang="en-US" i="1">
                  <a:solidFill>
                    <a:srgbClr val="413000"/>
                  </a:solidFill>
                  <a:latin typeface="Arial" charset="0"/>
                </a:rPr>
                <a:t>(at any age)</a:t>
              </a:r>
            </a:p>
          </p:txBody>
        </p:sp>
        <p:sp>
          <p:nvSpPr>
            <p:cNvPr id="22537" name="Text Box 11"/>
            <p:cNvSpPr txBox="1">
              <a:spLocks noChangeArrowheads="1"/>
            </p:cNvSpPr>
            <p:nvPr/>
          </p:nvSpPr>
          <p:spPr bwMode="auto">
            <a:xfrm>
              <a:off x="1609725" y="3395663"/>
              <a:ext cx="410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l" eaLnBrk="1" hangingPunct="1">
                <a:spcBef>
                  <a:spcPct val="50000"/>
                </a:spcBef>
              </a:pPr>
              <a:r>
                <a:rPr lang="en-US">
                  <a:solidFill>
                    <a:srgbClr val="413000"/>
                  </a:solidFill>
                  <a:latin typeface="Arial" charset="0"/>
                </a:rPr>
                <a:t>Update Advance Directive Periodically</a:t>
              </a:r>
            </a:p>
          </p:txBody>
        </p:sp>
        <p:cxnSp>
          <p:nvCxnSpPr>
            <p:cNvPr id="22538" name="Shape 15"/>
            <p:cNvCxnSpPr>
              <a:cxnSpLocks noChangeShapeType="1"/>
              <a:endCxn id="22532" idx="0"/>
            </p:cNvCxnSpPr>
            <p:nvPr/>
          </p:nvCxnSpPr>
          <p:spPr bwMode="auto">
            <a:xfrm>
              <a:off x="1219200" y="2297113"/>
              <a:ext cx="1484313" cy="407987"/>
            </a:xfrm>
            <a:prstGeom prst="bentConnector2">
              <a:avLst/>
            </a:prstGeom>
            <a:noFill/>
            <a:ln w="9525" algn="ctr">
              <a:solidFill>
                <a:srgbClr val="413000"/>
              </a:solidFill>
              <a:round/>
              <a:headEnd/>
              <a:tailEnd type="arrow" w="med" len="med"/>
            </a:ln>
            <a:extLst>
              <a:ext uri="{909E8E84-426E-40DD-AFC4-6F175D3DCCD1}">
                <a14:hiddenFill xmlns:a14="http://schemas.microsoft.com/office/drawing/2010/main">
                  <a:noFill/>
                </a14:hiddenFill>
              </a:ext>
            </a:extLst>
          </p:spPr>
        </p:cxnSp>
        <p:cxnSp>
          <p:nvCxnSpPr>
            <p:cNvPr id="22539" name="Elbow Connector 17"/>
            <p:cNvCxnSpPr>
              <a:cxnSpLocks noChangeShapeType="1"/>
            </p:cNvCxnSpPr>
            <p:nvPr/>
          </p:nvCxnSpPr>
          <p:spPr bwMode="auto">
            <a:xfrm rot="16200000" flipH="1">
              <a:off x="4238626" y="2901950"/>
              <a:ext cx="514350" cy="479425"/>
            </a:xfrm>
            <a:prstGeom prst="bentConnector3">
              <a:avLst>
                <a:gd name="adj1" fmla="val -1111"/>
              </a:avLst>
            </a:prstGeom>
            <a:noFill/>
            <a:ln w="9525" algn="ctr">
              <a:solidFill>
                <a:srgbClr val="413000"/>
              </a:solidFill>
              <a:round/>
              <a:headEnd/>
              <a:tailEnd type="arrow" w="med" len="med"/>
            </a:ln>
            <a:extLst>
              <a:ext uri="{909E8E84-426E-40DD-AFC4-6F175D3DCCD1}">
                <a14:hiddenFill xmlns:a14="http://schemas.microsoft.com/office/drawing/2010/main">
                  <a:noFill/>
                </a14:hiddenFill>
              </a:ext>
            </a:extLst>
          </p:spPr>
        </p:cxnSp>
        <p:cxnSp>
          <p:nvCxnSpPr>
            <p:cNvPr id="22540" name="Elbow Connector 19"/>
            <p:cNvCxnSpPr>
              <a:cxnSpLocks noChangeShapeType="1"/>
            </p:cNvCxnSpPr>
            <p:nvPr/>
          </p:nvCxnSpPr>
          <p:spPr bwMode="auto">
            <a:xfrm rot="16200000" flipH="1">
              <a:off x="5615781" y="3582194"/>
              <a:ext cx="560388" cy="514350"/>
            </a:xfrm>
            <a:prstGeom prst="bentConnector3">
              <a:avLst>
                <a:gd name="adj1" fmla="val -1019"/>
              </a:avLst>
            </a:prstGeom>
            <a:noFill/>
            <a:ln w="9525" algn="ctr">
              <a:solidFill>
                <a:srgbClr val="413000"/>
              </a:solidFill>
              <a:round/>
              <a:headEnd/>
              <a:tailEnd type="arrow" w="med" len="med"/>
            </a:ln>
            <a:extLst>
              <a:ext uri="{909E8E84-426E-40DD-AFC4-6F175D3DCCD1}">
                <a14:hiddenFill xmlns:a14="http://schemas.microsoft.com/office/drawing/2010/main">
                  <a:noFill/>
                </a14:hiddenFill>
              </a:ext>
            </a:extLst>
          </p:spPr>
        </p:cxnSp>
        <p:cxnSp>
          <p:nvCxnSpPr>
            <p:cNvPr id="22541" name="Elbow Connector 21"/>
            <p:cNvCxnSpPr>
              <a:cxnSpLocks noChangeShapeType="1"/>
            </p:cNvCxnSpPr>
            <p:nvPr/>
          </p:nvCxnSpPr>
          <p:spPr bwMode="auto">
            <a:xfrm rot="16200000" flipH="1">
              <a:off x="6519069" y="4279106"/>
              <a:ext cx="800100" cy="731838"/>
            </a:xfrm>
            <a:prstGeom prst="bentConnector3">
              <a:avLst>
                <a:gd name="adj1" fmla="val 2972"/>
              </a:avLst>
            </a:prstGeom>
            <a:noFill/>
            <a:ln w="9525" algn="ctr">
              <a:solidFill>
                <a:srgbClr val="413000"/>
              </a:solidFill>
              <a:round/>
              <a:headEnd/>
              <a:tailEnd type="arrow" w="med" len="med"/>
            </a:ln>
            <a:extLst>
              <a:ext uri="{909E8E84-426E-40DD-AFC4-6F175D3DCCD1}">
                <a14:hiddenFill xmlns:a14="http://schemas.microsoft.com/office/drawing/2010/main">
                  <a:noFill/>
                </a14:hiddenFill>
              </a:ext>
            </a:extLst>
          </p:spPr>
        </p:cxnSp>
        <p:cxnSp>
          <p:nvCxnSpPr>
            <p:cNvPr id="22542" name="Elbow Connector 23"/>
            <p:cNvCxnSpPr>
              <a:cxnSpLocks noChangeShapeType="1"/>
              <a:stCxn id="22533" idx="3"/>
            </p:cNvCxnSpPr>
            <p:nvPr/>
          </p:nvCxnSpPr>
          <p:spPr bwMode="auto">
            <a:xfrm>
              <a:off x="7924800" y="5295900"/>
              <a:ext cx="352425" cy="503238"/>
            </a:xfrm>
            <a:prstGeom prst="bentConnector2">
              <a:avLst/>
            </a:prstGeom>
            <a:noFill/>
            <a:ln w="9525" algn="ctr">
              <a:solidFill>
                <a:srgbClr val="413000"/>
              </a:solidFill>
              <a:round/>
              <a:headEnd/>
              <a:tailEnd type="arrow" w="med" len="med"/>
            </a:ln>
            <a:extLst>
              <a:ext uri="{909E8E84-426E-40DD-AFC4-6F175D3DCCD1}">
                <a14:hiddenFill xmlns:a14="http://schemas.microsoft.com/office/drawing/2010/main">
                  <a:noFill/>
                </a14:hiddenFill>
              </a:ext>
            </a:extLst>
          </p:spPr>
        </p:cxnSp>
        <p:sp>
          <p:nvSpPr>
            <p:cNvPr id="21" name="TextBox 20"/>
            <p:cNvSpPr txBox="1"/>
            <p:nvPr/>
          </p:nvSpPr>
          <p:spPr>
            <a:xfrm>
              <a:off x="103188" y="2971800"/>
              <a:ext cx="4849812" cy="3387725"/>
            </a:xfrm>
            <a:prstGeom prst="rect">
              <a:avLst/>
            </a:prstGeom>
            <a:noFill/>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b="1" dirty="0" smtClean="0">
                  <a:ln w="1905">
                    <a:solidFill>
                      <a:srgbClr val="413000"/>
                    </a:solidFill>
                  </a:ln>
                  <a:solidFill>
                    <a:srgbClr val="F78F22"/>
                  </a:solidFill>
                  <a:effectLst>
                    <a:innerShdw blurRad="69850" dist="43180" dir="5400000">
                      <a:srgbClr val="000000">
                        <a:alpha val="65000"/>
                      </a:srgbClr>
                    </a:innerShdw>
                  </a:effectLst>
                  <a:latin typeface="Verdana" pitchFamily="34" charset="0"/>
                </a:rPr>
                <a:t>C</a:t>
              </a:r>
            </a:p>
            <a:p>
              <a:pPr>
                <a:defRPr/>
              </a:pPr>
              <a:r>
                <a:rPr lang="en-US" b="1" dirty="0" smtClean="0">
                  <a:ln w="1905">
                    <a:solidFill>
                      <a:srgbClr val="413000"/>
                    </a:solidFill>
                  </a:ln>
                  <a:solidFill>
                    <a:srgbClr val="F78F22"/>
                  </a:solidFill>
                  <a:effectLst>
                    <a:innerShdw blurRad="69850" dist="43180" dir="5400000">
                      <a:srgbClr val="000000">
                        <a:alpha val="65000"/>
                      </a:srgbClr>
                    </a:innerShdw>
                  </a:effectLst>
                  <a:latin typeface="Verdana" pitchFamily="34" charset="0"/>
                </a:rPr>
                <a:t>     O</a:t>
              </a:r>
            </a:p>
            <a:p>
              <a:pPr>
                <a:defRPr/>
              </a:pPr>
              <a:r>
                <a:rPr lang="en-US" b="1" dirty="0" smtClean="0">
                  <a:ln w="1905">
                    <a:solidFill>
                      <a:srgbClr val="413000"/>
                    </a:solidFill>
                  </a:ln>
                  <a:solidFill>
                    <a:srgbClr val="F78F22"/>
                  </a:solidFill>
                  <a:effectLst>
                    <a:innerShdw blurRad="69850" dist="43180" dir="5400000">
                      <a:srgbClr val="000000">
                        <a:alpha val="65000"/>
                      </a:srgbClr>
                    </a:innerShdw>
                  </a:effectLst>
                  <a:latin typeface="Verdana" pitchFamily="34" charset="0"/>
                </a:rPr>
                <a:t>          N</a:t>
              </a:r>
            </a:p>
            <a:p>
              <a:pPr>
                <a:defRPr/>
              </a:pPr>
              <a:r>
                <a:rPr lang="en-US" b="1" dirty="0" smtClean="0">
                  <a:ln w="1905">
                    <a:solidFill>
                      <a:srgbClr val="413000"/>
                    </a:solidFill>
                  </a:ln>
                  <a:solidFill>
                    <a:srgbClr val="F78F22"/>
                  </a:solidFill>
                  <a:effectLst>
                    <a:innerShdw blurRad="69850" dist="43180" dir="5400000">
                      <a:srgbClr val="000000">
                        <a:alpha val="65000"/>
                      </a:srgbClr>
                    </a:innerShdw>
                  </a:effectLst>
                  <a:latin typeface="Verdana" pitchFamily="34" charset="0"/>
                </a:rPr>
                <a:t>               V</a:t>
              </a:r>
            </a:p>
            <a:p>
              <a:pPr>
                <a:defRPr/>
              </a:pPr>
              <a:r>
                <a:rPr lang="en-US" b="1" dirty="0" smtClean="0">
                  <a:ln w="1905">
                    <a:solidFill>
                      <a:srgbClr val="413000"/>
                    </a:solidFill>
                  </a:ln>
                  <a:solidFill>
                    <a:srgbClr val="F78F22"/>
                  </a:solidFill>
                  <a:effectLst>
                    <a:innerShdw blurRad="69850" dist="43180" dir="5400000">
                      <a:srgbClr val="000000">
                        <a:alpha val="65000"/>
                      </a:srgbClr>
                    </a:innerShdw>
                  </a:effectLst>
                  <a:latin typeface="Verdana" pitchFamily="34" charset="0"/>
                </a:rPr>
                <a:t>                    E</a:t>
              </a:r>
            </a:p>
            <a:p>
              <a:pPr>
                <a:defRPr/>
              </a:pPr>
              <a:r>
                <a:rPr lang="en-US" b="1" dirty="0" smtClean="0">
                  <a:ln w="1905">
                    <a:solidFill>
                      <a:srgbClr val="413000"/>
                    </a:solidFill>
                  </a:ln>
                  <a:solidFill>
                    <a:srgbClr val="F78F22"/>
                  </a:solidFill>
                  <a:effectLst>
                    <a:innerShdw blurRad="69850" dist="43180" dir="5400000">
                      <a:srgbClr val="000000">
                        <a:alpha val="65000"/>
                      </a:srgbClr>
                    </a:innerShdw>
                  </a:effectLst>
                  <a:latin typeface="Verdana" pitchFamily="34" charset="0"/>
                </a:rPr>
                <a:t>                         R</a:t>
              </a:r>
            </a:p>
            <a:p>
              <a:pPr>
                <a:defRPr/>
              </a:pPr>
              <a:r>
                <a:rPr lang="en-US" b="1" dirty="0" smtClean="0">
                  <a:ln w="1905">
                    <a:solidFill>
                      <a:srgbClr val="413000"/>
                    </a:solidFill>
                  </a:ln>
                  <a:solidFill>
                    <a:srgbClr val="F78F22"/>
                  </a:solidFill>
                  <a:effectLst>
                    <a:innerShdw blurRad="69850" dist="43180" dir="5400000">
                      <a:srgbClr val="000000">
                        <a:alpha val="65000"/>
                      </a:srgbClr>
                    </a:innerShdw>
                  </a:effectLst>
                  <a:latin typeface="Verdana" pitchFamily="34" charset="0"/>
                </a:rPr>
                <a:t>                              S</a:t>
              </a:r>
            </a:p>
            <a:p>
              <a:pPr>
                <a:defRPr/>
              </a:pPr>
              <a:r>
                <a:rPr lang="en-US" b="1" dirty="0" smtClean="0">
                  <a:ln w="1905">
                    <a:solidFill>
                      <a:srgbClr val="413000"/>
                    </a:solidFill>
                  </a:ln>
                  <a:solidFill>
                    <a:srgbClr val="F78F22"/>
                  </a:solidFill>
                  <a:effectLst>
                    <a:innerShdw blurRad="69850" dist="43180" dir="5400000">
                      <a:srgbClr val="000000">
                        <a:alpha val="65000"/>
                      </a:srgbClr>
                    </a:innerShdw>
                  </a:effectLst>
                  <a:latin typeface="Verdana" pitchFamily="34" charset="0"/>
                </a:rPr>
                <a:t>                                   A</a:t>
              </a:r>
            </a:p>
            <a:p>
              <a:pPr>
                <a:defRPr/>
              </a:pPr>
              <a:r>
                <a:rPr lang="en-US" b="1" dirty="0" smtClean="0">
                  <a:ln w="1905">
                    <a:solidFill>
                      <a:srgbClr val="413000"/>
                    </a:solidFill>
                  </a:ln>
                  <a:solidFill>
                    <a:srgbClr val="F78F22"/>
                  </a:solidFill>
                  <a:effectLst>
                    <a:innerShdw blurRad="69850" dist="43180" dir="5400000">
                      <a:srgbClr val="000000">
                        <a:alpha val="65000"/>
                      </a:srgbClr>
                    </a:innerShdw>
                  </a:effectLst>
                  <a:latin typeface="Verdana" pitchFamily="34" charset="0"/>
                </a:rPr>
                <a:t>                                        T</a:t>
              </a:r>
            </a:p>
            <a:p>
              <a:pPr>
                <a:defRPr/>
              </a:pPr>
              <a:r>
                <a:rPr lang="en-US" b="1" dirty="0" smtClean="0">
                  <a:ln w="1905">
                    <a:solidFill>
                      <a:srgbClr val="413000"/>
                    </a:solidFill>
                  </a:ln>
                  <a:solidFill>
                    <a:srgbClr val="F78F22"/>
                  </a:solidFill>
                  <a:effectLst>
                    <a:innerShdw blurRad="69850" dist="43180" dir="5400000">
                      <a:srgbClr val="000000">
                        <a:alpha val="65000"/>
                      </a:srgbClr>
                    </a:innerShdw>
                  </a:effectLst>
                  <a:latin typeface="Verdana" pitchFamily="34" charset="0"/>
                </a:rPr>
                <a:t>                                             I</a:t>
              </a:r>
            </a:p>
            <a:p>
              <a:pPr>
                <a:defRPr/>
              </a:pPr>
              <a:r>
                <a:rPr lang="en-US" b="1" dirty="0" smtClean="0">
                  <a:ln w="1905">
                    <a:solidFill>
                      <a:srgbClr val="413000"/>
                    </a:solidFill>
                  </a:ln>
                  <a:solidFill>
                    <a:srgbClr val="F78F22"/>
                  </a:solidFill>
                  <a:effectLst>
                    <a:innerShdw blurRad="69850" dist="43180" dir="5400000">
                      <a:srgbClr val="000000">
                        <a:alpha val="65000"/>
                      </a:srgbClr>
                    </a:innerShdw>
                  </a:effectLst>
                  <a:latin typeface="Verdana" pitchFamily="34" charset="0"/>
                </a:rPr>
                <a:t>                                                  O</a:t>
              </a:r>
            </a:p>
            <a:p>
              <a:pPr>
                <a:defRPr/>
              </a:pPr>
              <a:r>
                <a:rPr lang="en-US" b="1" dirty="0" smtClean="0">
                  <a:ln w="1905">
                    <a:solidFill>
                      <a:srgbClr val="413000"/>
                    </a:solidFill>
                  </a:ln>
                  <a:solidFill>
                    <a:srgbClr val="F78F22"/>
                  </a:solidFill>
                  <a:effectLst>
                    <a:innerShdw blurRad="69850" dist="43180" dir="5400000">
                      <a:srgbClr val="000000">
                        <a:alpha val="65000"/>
                      </a:srgbClr>
                    </a:innerShdw>
                  </a:effectLst>
                  <a:latin typeface="Verdana" pitchFamily="34" charset="0"/>
                </a:rPr>
                <a:t>                                                       N</a:t>
              </a:r>
            </a:p>
          </p:txBody>
        </p:sp>
      </p:grpSp>
    </p:spTree>
    <p:extLst>
      <p:ext uri="{BB962C8B-B14F-4D97-AF65-F5344CB8AC3E}">
        <p14:creationId xmlns:p14="http://schemas.microsoft.com/office/powerpoint/2010/main" val="1086610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609600"/>
          </a:xfrm>
        </p:spPr>
        <p:txBody>
          <a:bodyPr/>
          <a:lstStyle/>
          <a:p>
            <a:r>
              <a:rPr lang="en-US" sz="4800" dirty="0" smtClean="0"/>
              <a:t>What happens if there is no Advance Directive?</a:t>
            </a:r>
            <a:endParaRPr lang="en-US" sz="4800" dirty="0"/>
          </a:p>
        </p:txBody>
      </p:sp>
      <p:sp>
        <p:nvSpPr>
          <p:cNvPr id="3" name="Content Placeholder 2"/>
          <p:cNvSpPr>
            <a:spLocks noGrp="1"/>
          </p:cNvSpPr>
          <p:nvPr>
            <p:ph sz="quarter" idx="4"/>
          </p:nvPr>
        </p:nvSpPr>
        <p:spPr>
          <a:xfrm>
            <a:off x="457200" y="2438400"/>
            <a:ext cx="7772400" cy="1066800"/>
          </a:xfrm>
        </p:spPr>
        <p:txBody>
          <a:bodyPr/>
          <a:lstStyle/>
          <a:p>
            <a:pPr>
              <a:lnSpc>
                <a:spcPct val="150000"/>
              </a:lnSpc>
            </a:pPr>
            <a:r>
              <a:rPr lang="en-US" dirty="0" smtClean="0">
                <a:solidFill>
                  <a:schemeClr val="tx1">
                    <a:lumMod val="65000"/>
                    <a:lumOff val="35000"/>
                  </a:schemeClr>
                </a:solidFill>
              </a:rPr>
              <a:t>A physician or medical team will pick someone to make choices for you. </a:t>
            </a:r>
          </a:p>
          <a:p>
            <a:pPr>
              <a:lnSpc>
                <a:spcPct val="150000"/>
              </a:lnSpc>
            </a:pPr>
            <a:r>
              <a:rPr lang="en-US" dirty="0" smtClean="0">
                <a:solidFill>
                  <a:schemeClr val="tx1">
                    <a:lumMod val="65000"/>
                    <a:lumOff val="35000"/>
                  </a:schemeClr>
                </a:solidFill>
              </a:rPr>
              <a:t>This may be the person who is most available</a:t>
            </a:r>
          </a:p>
          <a:p>
            <a:pPr lvl="1">
              <a:lnSpc>
                <a:spcPct val="150000"/>
              </a:lnSpc>
            </a:pPr>
            <a:r>
              <a:rPr lang="en-US" dirty="0" smtClean="0">
                <a:solidFill>
                  <a:schemeClr val="tx1">
                    <a:lumMod val="65000"/>
                    <a:lumOff val="35000"/>
                  </a:schemeClr>
                </a:solidFill>
                <a:latin typeface="Arial" panose="020B0604020202020204" pitchFamily="34" charset="0"/>
                <a:cs typeface="Arial" panose="020B0604020202020204" pitchFamily="34" charset="0"/>
              </a:rPr>
              <a:t>The person who brought you in</a:t>
            </a:r>
          </a:p>
          <a:p>
            <a:pPr lvl="1">
              <a:lnSpc>
                <a:spcPct val="150000"/>
              </a:lnSpc>
            </a:pPr>
            <a:r>
              <a:rPr lang="en-US" dirty="0" smtClean="0">
                <a:solidFill>
                  <a:schemeClr val="tx1">
                    <a:lumMod val="65000"/>
                    <a:lumOff val="35000"/>
                  </a:schemeClr>
                </a:solidFill>
                <a:latin typeface="Arial" panose="020B0604020202020204" pitchFamily="34" charset="0"/>
                <a:cs typeface="Arial" panose="020B0604020202020204" pitchFamily="34" charset="0"/>
              </a:rPr>
              <a:t>The most vocal person</a:t>
            </a:r>
          </a:p>
          <a:p>
            <a:pPr lvl="1">
              <a:lnSpc>
                <a:spcPct val="150000"/>
              </a:lnSpc>
            </a:pPr>
            <a:r>
              <a:rPr lang="en-US" dirty="0" smtClean="0">
                <a:solidFill>
                  <a:schemeClr val="tx1">
                    <a:lumMod val="65000"/>
                    <a:lumOff val="35000"/>
                  </a:schemeClr>
                </a:solidFill>
                <a:latin typeface="Arial" panose="020B0604020202020204" pitchFamily="34" charset="0"/>
                <a:cs typeface="Arial" panose="020B0604020202020204" pitchFamily="34" charset="0"/>
              </a:rPr>
              <a:t>The person who visits the most often</a:t>
            </a:r>
          </a:p>
          <a:p>
            <a:pPr>
              <a:lnSpc>
                <a:spcPct val="150000"/>
              </a:lnSpc>
            </a:pPr>
            <a:endParaRPr lang="en-US" dirty="0" smtClean="0">
              <a:solidFill>
                <a:schemeClr val="tx1">
                  <a:lumMod val="65000"/>
                  <a:lumOff val="35000"/>
                </a:schemeClr>
              </a:solidFill>
            </a:endParaRPr>
          </a:p>
        </p:txBody>
      </p:sp>
    </p:spTree>
    <p:extLst>
      <p:ext uri="{BB962C8B-B14F-4D97-AF65-F5344CB8AC3E}">
        <p14:creationId xmlns:p14="http://schemas.microsoft.com/office/powerpoint/2010/main" val="184447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Anna’s story</a:t>
            </a:r>
            <a:endParaRPr lang="en-US" dirty="0"/>
          </a:p>
        </p:txBody>
      </p:sp>
      <p:pic>
        <p:nvPicPr>
          <p:cNvPr id="5"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3886200" y="2514600"/>
            <a:ext cx="705665" cy="1066800"/>
          </a:xfrm>
          <a:prstGeom prst="rect">
            <a:avLst/>
          </a:prstGeom>
          <a:noFill/>
          <a:ln w="28575" algn="ctr">
            <a:no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http://howtogetamannow.s3.amazonaws.com/wp-content/uploads/50-year-old-woman-e1340803346574-253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14600"/>
            <a:ext cx="3052445"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273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85800"/>
            <a:ext cx="8229600" cy="609600"/>
          </a:xfrm>
        </p:spPr>
        <p:txBody>
          <a:bodyPr/>
          <a:lstStyle/>
          <a:p>
            <a:r>
              <a:rPr lang="en-US" sz="4400" dirty="0" smtClean="0"/>
              <a:t>Advance care planning: a process and a conversation</a:t>
            </a:r>
            <a:endParaRPr lang="en-US" sz="4400" dirty="0"/>
          </a:p>
        </p:txBody>
      </p:sp>
      <p:sp>
        <p:nvSpPr>
          <p:cNvPr id="7" name="Content Placeholder 6"/>
          <p:cNvSpPr>
            <a:spLocks noGrp="1"/>
          </p:cNvSpPr>
          <p:nvPr>
            <p:ph sz="quarter" idx="4"/>
          </p:nvPr>
        </p:nvSpPr>
        <p:spPr>
          <a:xfrm>
            <a:off x="457200" y="2438400"/>
            <a:ext cx="4419600" cy="1066800"/>
          </a:xfrm>
        </p:spPr>
        <p:txBody>
          <a:bodyPr/>
          <a:lstStyle/>
          <a:p>
            <a:pPr marL="457200" indent="-457200">
              <a:buFont typeface="Arial" panose="020B0604020202020204" pitchFamily="34" charset="0"/>
              <a:buChar char="•"/>
            </a:pPr>
            <a:r>
              <a:rPr lang="en-US" sz="3200" dirty="0"/>
              <a:t>Reflect</a:t>
            </a:r>
          </a:p>
          <a:p>
            <a:pPr marL="457200" indent="-457200">
              <a:buFont typeface="Arial" panose="020B0604020202020204" pitchFamily="34" charset="0"/>
              <a:buChar char="•"/>
            </a:pPr>
            <a:r>
              <a:rPr lang="en-US" sz="3200" dirty="0"/>
              <a:t>Select agent</a:t>
            </a:r>
          </a:p>
          <a:p>
            <a:pPr marL="457200" indent="-457200">
              <a:buFont typeface="Arial" panose="020B0604020202020204" pitchFamily="34" charset="0"/>
              <a:buChar char="•"/>
            </a:pPr>
            <a:r>
              <a:rPr lang="en-US" sz="3200" dirty="0"/>
              <a:t>Discuss</a:t>
            </a:r>
          </a:p>
          <a:p>
            <a:pPr marL="457200" indent="-457200">
              <a:buFont typeface="Arial" panose="020B0604020202020204" pitchFamily="34" charset="0"/>
              <a:buChar char="•"/>
            </a:pPr>
            <a:r>
              <a:rPr lang="en-US" sz="3200" dirty="0" smtClean="0"/>
              <a:t>Complete form</a:t>
            </a:r>
            <a:endParaRPr lang="en-US" sz="3200" dirty="0"/>
          </a:p>
          <a:p>
            <a:pPr marL="457200" indent="-457200">
              <a:buFont typeface="Arial" panose="020B0604020202020204" pitchFamily="34" charset="0"/>
              <a:buChar char="•"/>
            </a:pPr>
            <a:r>
              <a:rPr lang="en-US" sz="3200" dirty="0"/>
              <a:t>Distribute</a:t>
            </a:r>
          </a:p>
          <a:p>
            <a:pPr marL="457200" indent="-457200">
              <a:buFont typeface="Arial" panose="020B0604020202020204" pitchFamily="34" charset="0"/>
              <a:buChar char="•"/>
            </a:pPr>
            <a:r>
              <a:rPr lang="en-US" sz="3200" dirty="0" smtClean="0"/>
              <a:t>Review</a:t>
            </a:r>
          </a:p>
          <a:p>
            <a:endParaRPr lang="en-US" sz="3200" b="1" dirty="0" smtClean="0"/>
          </a:p>
          <a:p>
            <a:r>
              <a:rPr lang="en-US" sz="3200" b="1" i="1" dirty="0" smtClean="0">
                <a:solidFill>
                  <a:schemeClr val="accent6"/>
                </a:solidFill>
              </a:rPr>
              <a:t>Peace of Mind</a:t>
            </a:r>
            <a:endParaRPr lang="en-US" sz="3200" b="1" i="1" dirty="0">
              <a:solidFill>
                <a:schemeClr val="accent6"/>
              </a:solidFill>
            </a:endParaRPr>
          </a:p>
        </p:txBody>
      </p:sp>
      <p:pic>
        <p:nvPicPr>
          <p:cNvPr id="12" name="Picture 3" descr="MPj042234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899134" y="2438400"/>
            <a:ext cx="3810000" cy="254112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howtogetamannow.s3.amazonaws.com/wp-content/uploads/50-year-old-woman-e1340803346574-253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55" y="2400300"/>
            <a:ext cx="3052445" cy="3619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humbs.dreamstime.com/z/grown-up-brother-sister-4016378.jpg"/>
          <p:cNvPicPr>
            <a:picLocks noChangeAspect="1" noChangeArrowheads="1"/>
          </p:cNvPicPr>
          <p:nvPr/>
        </p:nvPicPr>
        <p:blipFill rotWithShape="1">
          <a:blip r:embed="rId4">
            <a:extLst>
              <a:ext uri="{28A0092B-C50C-407E-A947-70E740481C1C}">
                <a14:useLocalDpi xmlns:a14="http://schemas.microsoft.com/office/drawing/2010/main" val="0"/>
              </a:ext>
            </a:extLst>
          </a:blip>
          <a:srcRect t="8593" b="19556"/>
          <a:stretch/>
        </p:blipFill>
        <p:spPr bwMode="auto">
          <a:xfrm>
            <a:off x="5257800" y="2410460"/>
            <a:ext cx="2924666" cy="315214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smtClean="0"/>
              <a:t>Anna’s experience</a:t>
            </a:r>
            <a:endParaRPr lang="en-US" dirty="0"/>
          </a:p>
        </p:txBody>
      </p:sp>
    </p:spTree>
    <p:extLst>
      <p:ext uri="{BB962C8B-B14F-4D97-AF65-F5344CB8AC3E}">
        <p14:creationId xmlns:p14="http://schemas.microsoft.com/office/powerpoint/2010/main" val="1886353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p:txBody>
          <a:bodyPr/>
          <a:lstStyle/>
          <a:p>
            <a:endParaRPr lang="en-US"/>
          </a:p>
        </p:txBody>
      </p:sp>
      <p:sp>
        <p:nvSpPr>
          <p:cNvPr id="4" name="Content Placeholder 3"/>
          <p:cNvSpPr>
            <a:spLocks noGrp="1"/>
          </p:cNvSpPr>
          <p:nvPr>
            <p:ph sz="quarter" idx="4"/>
          </p:nvPr>
        </p:nvSpPr>
        <p:spPr/>
        <p:txBody>
          <a:bodyPr/>
          <a:lstStyle/>
          <a:p>
            <a:endParaRPr lang="en-US"/>
          </a:p>
        </p:txBody>
      </p:sp>
      <p:pic>
        <p:nvPicPr>
          <p:cNvPr id="3074" name="Picture 2" descr="http://www.independentbusinessdevelopment.com/images/Tra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4599342" cy="3454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s3.mm.bing.net/th?id=H.4633652337379798&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362200"/>
            <a:ext cx="3107266" cy="23304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sz="5400" dirty="0" smtClean="0"/>
              <a:t>Advance care planning</a:t>
            </a:r>
            <a:endParaRPr lang="en-US" sz="5400" dirty="0"/>
          </a:p>
        </p:txBody>
      </p:sp>
    </p:spTree>
    <p:extLst>
      <p:ext uri="{BB962C8B-B14F-4D97-AF65-F5344CB8AC3E}">
        <p14:creationId xmlns:p14="http://schemas.microsoft.com/office/powerpoint/2010/main" val="23410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76600" y="2286000"/>
            <a:ext cx="2573128" cy="3886200"/>
          </a:xfrm>
          <a:prstGeom prst="rect">
            <a:avLst/>
          </a:prstGeom>
          <a:noFill/>
          <a:ln w="28575" algn="ctr">
            <a:noFill/>
            <a:miter lim="800000"/>
            <a:headEnd/>
            <a:tailEnd/>
          </a:ln>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sz="5400" dirty="0" smtClean="0"/>
              <a:t>Facing the unexpected</a:t>
            </a:r>
            <a:endParaRPr lang="en-US" sz="5400" dirty="0"/>
          </a:p>
        </p:txBody>
      </p:sp>
    </p:spTree>
    <p:extLst>
      <p:ext uri="{BB962C8B-B14F-4D97-AF65-F5344CB8AC3E}">
        <p14:creationId xmlns:p14="http://schemas.microsoft.com/office/powerpoint/2010/main" val="1131890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thumbs.dreamstime.com/z/grown-up-brother-sister-4016378.jpg"/>
          <p:cNvPicPr>
            <a:picLocks noChangeAspect="1" noChangeArrowheads="1"/>
          </p:cNvPicPr>
          <p:nvPr/>
        </p:nvPicPr>
        <p:blipFill rotWithShape="1">
          <a:blip r:embed="rId3">
            <a:extLst>
              <a:ext uri="{28A0092B-C50C-407E-A947-70E740481C1C}">
                <a14:useLocalDpi xmlns:a14="http://schemas.microsoft.com/office/drawing/2010/main" val="0"/>
              </a:ext>
            </a:extLst>
          </a:blip>
          <a:srcRect t="8593" b="19556"/>
          <a:stretch/>
        </p:blipFill>
        <p:spPr bwMode="auto">
          <a:xfrm>
            <a:off x="2667000" y="2286000"/>
            <a:ext cx="3381866" cy="36449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sz="4800" dirty="0" smtClean="0"/>
              <a:t>Family members disagree</a:t>
            </a:r>
            <a:endParaRPr lang="en-US" sz="4800" dirty="0"/>
          </a:p>
        </p:txBody>
      </p:sp>
    </p:spTree>
    <p:extLst>
      <p:ext uri="{BB962C8B-B14F-4D97-AF65-F5344CB8AC3E}">
        <p14:creationId xmlns:p14="http://schemas.microsoft.com/office/powerpoint/2010/main" val="2371596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howtogetamannow.s3.amazonaws.com/wp-content/uploads/50-year-old-woman-e1340803346574-253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62200"/>
            <a:ext cx="3052445" cy="3619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ts3.mm.bing.net/th?id=H.4633652337379798&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438400"/>
            <a:ext cx="3107266" cy="23304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381000" y="609600"/>
            <a:ext cx="8229600" cy="609600"/>
          </a:xfrm>
        </p:spPr>
        <p:txBody>
          <a:bodyPr/>
          <a:lstStyle/>
          <a:p>
            <a:r>
              <a:rPr lang="en-US" sz="4800" dirty="0" smtClean="0"/>
              <a:t>Finding an advance healthcare directive</a:t>
            </a:r>
            <a:endParaRPr lang="en-US" sz="4800" dirty="0"/>
          </a:p>
        </p:txBody>
      </p:sp>
    </p:spTree>
    <p:extLst>
      <p:ext uri="{BB962C8B-B14F-4D97-AF65-F5344CB8AC3E}">
        <p14:creationId xmlns:p14="http://schemas.microsoft.com/office/powerpoint/2010/main" val="1565040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Having the conversation</a:t>
            </a:r>
            <a:endParaRPr lang="en-US" sz="5400" dirty="0"/>
          </a:p>
        </p:txBody>
      </p:sp>
      <p:pic>
        <p:nvPicPr>
          <p:cNvPr id="5" name="Picture 2" descr="POLST Page 1"/>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975980" y="2362200"/>
            <a:ext cx="3001039" cy="3882231"/>
          </a:xfrm>
          <a:prstGeom prst="rect">
            <a:avLst/>
          </a:prstGeom>
          <a:noFill/>
        </p:spPr>
      </p:pic>
      <p:pic>
        <p:nvPicPr>
          <p:cNvPr id="6" name="Picture 3"/>
          <p:cNvPicPr>
            <a:picLocks noGrp="1" noChangeAspect="1" noChangeArrowheads="1"/>
          </p:cNvPicPr>
          <p:nvPr>
            <p:ph sz="half" idx="4294967295"/>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800600" y="2209800"/>
            <a:ext cx="3657600" cy="362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051827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CCC 2015">
  <a:themeElements>
    <a:clrScheme name="CCCC Theme">
      <a:dk1>
        <a:srgbClr val="2F2222"/>
      </a:dk1>
      <a:lt1>
        <a:srgbClr val="FFFFFF"/>
      </a:lt1>
      <a:dk2>
        <a:srgbClr val="2F2222"/>
      </a:dk2>
      <a:lt2>
        <a:srgbClr val="FFFFFF"/>
      </a:lt2>
      <a:accent1>
        <a:srgbClr val="F68E21"/>
      </a:accent1>
      <a:accent2>
        <a:srgbClr val="38B0B1"/>
      </a:accent2>
      <a:accent3>
        <a:srgbClr val="5F6D75"/>
      </a:accent3>
      <a:accent4>
        <a:srgbClr val="4574B9"/>
      </a:accent4>
      <a:accent5>
        <a:srgbClr val="D575AE"/>
      </a:accent5>
      <a:accent6>
        <a:srgbClr val="DBBF95"/>
      </a:accent6>
      <a:hlink>
        <a:srgbClr val="4574B9"/>
      </a:hlink>
      <a:folHlink>
        <a:srgbClr val="4574B9"/>
      </a:folHlink>
    </a:clrScheme>
    <a:fontScheme name="CCCC Theme">
      <a:majorFont>
        <a:latin typeface="Arial Black"/>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CCCC 2015</Template>
  <TotalTime>2367</TotalTime>
  <Words>4540</Words>
  <Application>Microsoft Office PowerPoint</Application>
  <PresentationFormat>On-screen Show (4:3)</PresentationFormat>
  <Paragraphs>437</Paragraphs>
  <Slides>30</Slides>
  <Notes>30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3_Custom Design</vt:lpstr>
      <vt:lpstr>CCCC 2015</vt:lpstr>
      <vt:lpstr>Advance care planning</vt:lpstr>
      <vt:lpstr>PowerPoint Presentation</vt:lpstr>
      <vt:lpstr>Anna’s story</vt:lpstr>
      <vt:lpstr>Anna’s experience</vt:lpstr>
      <vt:lpstr>Advance care planning</vt:lpstr>
      <vt:lpstr>Facing the unexpected</vt:lpstr>
      <vt:lpstr>Family members disagree</vt:lpstr>
      <vt:lpstr>Finding an advance healthcare directive</vt:lpstr>
      <vt:lpstr>Having the conversation</vt:lpstr>
      <vt:lpstr>A faith community role</vt:lpstr>
      <vt:lpstr>Advance healthcare directives and POLST</vt:lpstr>
      <vt:lpstr>Why plan?</vt:lpstr>
      <vt:lpstr>The advance care planning process</vt:lpstr>
      <vt:lpstr>Advance care planning tools</vt:lpstr>
      <vt:lpstr>Personal reflection</vt:lpstr>
      <vt:lpstr>Go Wish exercise</vt:lpstr>
      <vt:lpstr>Go Wish exercise</vt:lpstr>
      <vt:lpstr>Why create an advance directive?</vt:lpstr>
      <vt:lpstr>Which document do I use?</vt:lpstr>
      <vt:lpstr>Who do I choose as my agent?</vt:lpstr>
      <vt:lpstr>What makes an  Advance Directive legal?</vt:lpstr>
      <vt:lpstr>What kinds of instructions can be included in an Advance Directive?</vt:lpstr>
      <vt:lpstr>What do I do with  the Advance Directive?</vt:lpstr>
      <vt:lpstr>POLST  Physician Orders for  Life-Sustaining Treatment</vt:lpstr>
      <vt:lpstr>What is POLST?</vt:lpstr>
      <vt:lpstr>PowerPoint Presentation</vt:lpstr>
      <vt:lpstr>Where do I keep my completed POLST form?</vt:lpstr>
      <vt:lpstr>PowerPoint Presentation</vt:lpstr>
      <vt:lpstr>What happens if there is no Advance Directive?</vt:lpstr>
      <vt:lpstr>Advance care planning: a process and a conversation</vt:lpstr>
    </vt:vector>
  </TitlesOfParts>
  <Company>Sacramento Healthcare Decisions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It Over: Preparing for End-of-Life Medical Decisions</dc:title>
  <dc:creator>Kathy Glasmire</dc:creator>
  <cp:lastModifiedBy>Lael Duncan</cp:lastModifiedBy>
  <cp:revision>265</cp:revision>
  <cp:lastPrinted>2015-06-02T21:28:24Z</cp:lastPrinted>
  <dcterms:created xsi:type="dcterms:W3CDTF">2005-03-04T23:58:14Z</dcterms:created>
  <dcterms:modified xsi:type="dcterms:W3CDTF">2017-04-24T18:02:23Z</dcterms:modified>
</cp:coreProperties>
</file>